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2"/>
  </p:notesMasterIdLst>
  <p:sldIdLst>
    <p:sldId id="256" r:id="rId2"/>
    <p:sldId id="257" r:id="rId3"/>
    <p:sldId id="258" r:id="rId4"/>
    <p:sldId id="260" r:id="rId5"/>
    <p:sldId id="302" r:id="rId6"/>
    <p:sldId id="287" r:id="rId7"/>
    <p:sldId id="288" r:id="rId8"/>
    <p:sldId id="259" r:id="rId9"/>
    <p:sldId id="261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89" r:id="rId21"/>
    <p:sldId id="274" r:id="rId22"/>
    <p:sldId id="310" r:id="rId23"/>
    <p:sldId id="304" r:id="rId24"/>
    <p:sldId id="278" r:id="rId25"/>
    <p:sldId id="275" r:id="rId26"/>
    <p:sldId id="276" r:id="rId27"/>
    <p:sldId id="277" r:id="rId28"/>
    <p:sldId id="279" r:id="rId29"/>
    <p:sldId id="281" r:id="rId30"/>
    <p:sldId id="286" r:id="rId31"/>
    <p:sldId id="273" r:id="rId32"/>
    <p:sldId id="284" r:id="rId33"/>
    <p:sldId id="285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298" r:id="rId43"/>
    <p:sldId id="299" r:id="rId44"/>
    <p:sldId id="300" r:id="rId45"/>
    <p:sldId id="301" r:id="rId46"/>
    <p:sldId id="306" r:id="rId47"/>
    <p:sldId id="307" r:id="rId48"/>
    <p:sldId id="308" r:id="rId49"/>
    <p:sldId id="309" r:id="rId50"/>
    <p:sldId id="303" r:id="rId51"/>
  </p:sldIdLst>
  <p:sldSz cx="9144000" cy="6858000" type="screen4x3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6"/>
  </p:normalViewPr>
  <p:slideViewPr>
    <p:cSldViewPr snapToGrid="0" snapToObjects="1">
      <p:cViewPr varScale="1">
        <p:scale>
          <a:sx n="79" d="100"/>
          <a:sy n="79" d="100"/>
        </p:scale>
        <p:origin x="1498" y="8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E7335B2-3C38-43AC-BD0C-3E16EBE49526}" type="doc">
      <dgm:prSet loTypeId="urn:microsoft.com/office/officeart/2005/8/layout/hierarchy3" loCatId="hierarchy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A4467F7-E213-4D99-A3C5-78B5E76CDA84}">
      <dgm:prSet phldrT="[Text]" custT="1"/>
      <dgm:spPr/>
      <dgm:t>
        <a:bodyPr/>
        <a:lstStyle/>
        <a:p>
          <a:r>
            <a:rPr lang="en-US" sz="3200" b="1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Hồi</a:t>
          </a:r>
          <a:r>
            <a:rPr lang="en-US" sz="3200" b="1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3200" b="1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sức</a:t>
          </a:r>
          <a:endParaRPr lang="en-US" sz="3200" b="1" dirty="0">
            <a:solidFill>
              <a:schemeClr val="tx1"/>
            </a:solidFill>
            <a:latin typeface="Times New Roman" pitchFamily="18" charset="0"/>
            <a:cs typeface="Times New Roman" pitchFamily="18" charset="0"/>
          </a:endParaRPr>
        </a:p>
      </dgm:t>
    </dgm:pt>
    <dgm:pt modelId="{85D496A5-C9EA-4A8E-80BA-B22C57C1EB29}" type="parTrans" cxnId="{48D6D4B6-E1D0-4E28-9FE2-531145134EEF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005E1D12-2682-47E2-88FC-229A96E7D3E9}" type="sibTrans" cxnId="{48D6D4B6-E1D0-4E28-9FE2-531145134EEF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632F3335-E739-40B4-BA7B-FBE31F1E7736}">
      <dgm:prSet phldrT="[Text]" custT="1"/>
      <dgm:spPr/>
      <dgm:t>
        <a:bodyPr/>
        <a:lstStyle/>
        <a:p>
          <a:r>
            <a:rPr lang="en-US" sz="240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Tình trạng BN </a:t>
          </a:r>
          <a:br>
            <a:rPr lang="en-US" sz="240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</a:br>
          <a:r>
            <a:rPr lang="en-US" sz="240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(Sinh hiệu).</a:t>
          </a:r>
        </a:p>
      </dgm:t>
    </dgm:pt>
    <dgm:pt modelId="{8E8E269C-322A-4510-9925-FDFBE37C41A8}" type="parTrans" cxnId="{D981068F-72B1-40DA-8F5D-2BF723B51B49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8C13E325-0635-4D80-BBDB-C21B6779E405}" type="sibTrans" cxnId="{D981068F-72B1-40DA-8F5D-2BF723B51B49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A81FB6DE-98B0-43FB-B19E-9F4A5CD1348C}">
      <dgm:prSet phldrT="[Text]" custT="1"/>
      <dgm:spPr/>
      <dgm:t>
        <a:bodyPr/>
        <a:lstStyle/>
        <a:p>
          <a:r>
            <a:rPr lang="en-US" sz="24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Lập</a:t>
          </a:r>
          <a:r>
            <a:rPr lang="en-US" sz="24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 2 </a:t>
          </a:r>
          <a:r>
            <a:rPr lang="en-US" sz="24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đường</a:t>
          </a:r>
          <a:r>
            <a:rPr lang="en-US" sz="24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4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truyền</a:t>
          </a:r>
          <a:br>
            <a:rPr lang="en-US" sz="24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</a:br>
          <a:r>
            <a:rPr lang="en-US" sz="24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4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tĩnh</a:t>
          </a:r>
          <a:r>
            <a:rPr lang="en-US" sz="24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4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mạch</a:t>
          </a:r>
          <a:r>
            <a:rPr lang="en-US" sz="24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4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lớn</a:t>
          </a:r>
          <a:r>
            <a:rPr lang="en-US" sz="24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, </a:t>
          </a:r>
          <a:r>
            <a:rPr lang="en-US" sz="24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sonde</a:t>
          </a:r>
          <a:r>
            <a:rPr lang="en-US" sz="24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4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tiểu</a:t>
          </a:r>
          <a:endParaRPr lang="en-US" sz="2400" dirty="0">
            <a:solidFill>
              <a:schemeClr val="tx1"/>
            </a:solidFill>
            <a:latin typeface="Times New Roman" pitchFamily="18" charset="0"/>
            <a:cs typeface="Times New Roman" pitchFamily="18" charset="0"/>
          </a:endParaRPr>
        </a:p>
      </dgm:t>
    </dgm:pt>
    <dgm:pt modelId="{AD1F4E33-A7CA-47DF-9C22-1A2DE7FF9DD2}" type="parTrans" cxnId="{81ABC472-50A5-40FA-9BF6-FE238CA8B8A0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ABA3DBDE-E7D7-40AA-856A-E3C899EFE408}" type="sibTrans" cxnId="{81ABC472-50A5-40FA-9BF6-FE238CA8B8A0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CC1030E7-B4C4-41B9-A70A-6C7418999371}">
      <dgm:prSet phldrT="[Text]" custT="1"/>
      <dgm:spPr/>
      <dgm:t>
        <a:bodyPr/>
        <a:lstStyle/>
        <a:p>
          <a:r>
            <a:rPr lang="en-US" sz="24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Ringer’s lactate, NaCl 0.9%, Ringer </a:t>
          </a:r>
          <a:r>
            <a:rPr lang="en-US" sz="24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Fundin</a:t>
          </a:r>
          <a:endParaRPr lang="en-US" sz="2400" dirty="0">
            <a:solidFill>
              <a:schemeClr val="tx1"/>
            </a:solidFill>
            <a:latin typeface="Times New Roman" pitchFamily="18" charset="0"/>
            <a:cs typeface="Times New Roman" pitchFamily="18" charset="0"/>
          </a:endParaRPr>
        </a:p>
      </dgm:t>
    </dgm:pt>
    <dgm:pt modelId="{91305D7F-2BB6-4C0A-A461-E71E1A8C24BD}" type="parTrans" cxnId="{B827DED1-C2A6-4CCE-8DAB-B15276F3E7C0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70E75C95-4C49-42BB-A555-A7E3DFFFDDA5}" type="sibTrans" cxnId="{B827DED1-C2A6-4CCE-8DAB-B15276F3E7C0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972DF004-5D36-4AED-9EAF-54B9E041CC14}">
      <dgm:prSet phldrT="[Text]" custT="1"/>
      <dgm:spPr/>
      <dgm:t>
        <a:bodyPr/>
        <a:lstStyle/>
        <a:p>
          <a:pPr algn="ctr"/>
          <a:r>
            <a:rPr lang="en-US" sz="24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+</a:t>
          </a:r>
          <a:r>
            <a:rPr lang="en-US" sz="2400" dirty="0" err="1">
              <a:solidFill>
                <a:srgbClr val="FF0000"/>
              </a:solidFill>
              <a:latin typeface="Times New Roman" pitchFamily="18" charset="0"/>
              <a:cs typeface="Times New Roman" pitchFamily="18" charset="0"/>
            </a:rPr>
            <a:t>Mất</a:t>
          </a:r>
          <a:r>
            <a:rPr lang="en-US" sz="2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rPr>
            <a:t> 20 – 40% </a:t>
          </a:r>
          <a:r>
            <a:rPr lang="en-US" sz="2400" dirty="0" err="1">
              <a:solidFill>
                <a:srgbClr val="FF0000"/>
              </a:solidFill>
              <a:latin typeface="Times New Roman" pitchFamily="18" charset="0"/>
              <a:cs typeface="Times New Roman" pitchFamily="18" charset="0"/>
            </a:rPr>
            <a:t>máu</a:t>
          </a:r>
          <a:r>
            <a:rPr lang="en-US" sz="24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.</a:t>
          </a:r>
          <a:br>
            <a:rPr lang="en-US" sz="24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</a:br>
          <a:r>
            <a:rPr lang="en-US" sz="24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+</a:t>
          </a:r>
          <a:r>
            <a:rPr lang="en-US" sz="2400" dirty="0" err="1">
              <a:solidFill>
                <a:srgbClr val="FF0000"/>
              </a:solidFill>
              <a:latin typeface="Times New Roman" pitchFamily="18" charset="0"/>
              <a:cs typeface="Times New Roman" pitchFamily="18" charset="0"/>
            </a:rPr>
            <a:t>Chưa</a:t>
          </a:r>
          <a:r>
            <a:rPr lang="en-US" sz="2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400" dirty="0" err="1">
              <a:solidFill>
                <a:srgbClr val="FF0000"/>
              </a:solidFill>
              <a:latin typeface="Times New Roman" pitchFamily="18" charset="0"/>
              <a:cs typeface="Times New Roman" pitchFamily="18" charset="0"/>
            </a:rPr>
            <a:t>có</a:t>
          </a:r>
          <a:r>
            <a:rPr lang="en-US" sz="2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400" dirty="0" err="1">
              <a:solidFill>
                <a:srgbClr val="FF0000"/>
              </a:solidFill>
              <a:latin typeface="Times New Roman" pitchFamily="18" charset="0"/>
              <a:cs typeface="Times New Roman" pitchFamily="18" charset="0"/>
            </a:rPr>
            <a:t>kq</a:t>
          </a:r>
          <a:r>
            <a:rPr lang="en-US" sz="2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400" dirty="0" err="1">
              <a:solidFill>
                <a:srgbClr val="FF0000"/>
              </a:solidFill>
              <a:latin typeface="Times New Roman" pitchFamily="18" charset="0"/>
              <a:cs typeface="Times New Roman" pitchFamily="18" charset="0"/>
            </a:rPr>
            <a:t>nhóm</a:t>
          </a:r>
          <a:r>
            <a:rPr lang="en-US" sz="2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400" dirty="0" err="1">
              <a:solidFill>
                <a:srgbClr val="FF0000"/>
              </a:solidFill>
              <a:latin typeface="Times New Roman" pitchFamily="18" charset="0"/>
              <a:cs typeface="Times New Roman" pitchFamily="18" charset="0"/>
            </a:rPr>
            <a:t>máu</a:t>
          </a:r>
          <a:r>
            <a:rPr lang="en-US" sz="24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.</a:t>
          </a:r>
        </a:p>
      </dgm:t>
    </dgm:pt>
    <dgm:pt modelId="{7440018D-725C-4BB1-B36B-B7F87FE9D6BA}" type="parTrans" cxnId="{26FCDFCC-2224-4C41-8D79-4FEC69B2C4F6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CD6489DF-2355-452A-A93F-AAC68DC96687}" type="sibTrans" cxnId="{26FCDFCC-2224-4C41-8D79-4FEC69B2C4F6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64EA9C0B-8168-4558-AA19-42EAB81167A3}" type="pres">
      <dgm:prSet presAssocID="{EE7335B2-3C38-43AC-BD0C-3E16EBE49526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2E6C5775-6E4D-47DD-B5FD-78BC0500245D}" type="pres">
      <dgm:prSet presAssocID="{CA4467F7-E213-4D99-A3C5-78B5E76CDA84}" presName="root" presStyleCnt="0"/>
      <dgm:spPr/>
    </dgm:pt>
    <dgm:pt modelId="{7C3544B1-2792-4D8C-B5D4-CF558576BDB5}" type="pres">
      <dgm:prSet presAssocID="{CA4467F7-E213-4D99-A3C5-78B5E76CDA84}" presName="rootComposite" presStyleCnt="0"/>
      <dgm:spPr/>
    </dgm:pt>
    <dgm:pt modelId="{EFB5EE07-53C5-4A3D-8A26-FC50851525C6}" type="pres">
      <dgm:prSet presAssocID="{CA4467F7-E213-4D99-A3C5-78B5E76CDA84}" presName="rootText" presStyleLbl="node1" presStyleIdx="0" presStyleCnt="1" custScaleX="206332" custScaleY="66207" custLinFactNeighborX="769" custLinFactNeighborY="-8795"/>
      <dgm:spPr/>
    </dgm:pt>
    <dgm:pt modelId="{B6E3A008-B273-449B-A7C5-91417DC567F3}" type="pres">
      <dgm:prSet presAssocID="{CA4467F7-E213-4D99-A3C5-78B5E76CDA84}" presName="rootConnector" presStyleLbl="node1" presStyleIdx="0" presStyleCnt="1"/>
      <dgm:spPr/>
    </dgm:pt>
    <dgm:pt modelId="{B46C1E27-1A31-4F3B-9BB7-FD3B1A4B64BB}" type="pres">
      <dgm:prSet presAssocID="{CA4467F7-E213-4D99-A3C5-78B5E76CDA84}" presName="childShape" presStyleCnt="0"/>
      <dgm:spPr/>
    </dgm:pt>
    <dgm:pt modelId="{52D962C6-3520-4427-99F4-F83F0772D823}" type="pres">
      <dgm:prSet presAssocID="{8E8E269C-322A-4510-9925-FDFBE37C41A8}" presName="Name13" presStyleLbl="parChTrans1D2" presStyleIdx="0" presStyleCnt="4"/>
      <dgm:spPr/>
    </dgm:pt>
    <dgm:pt modelId="{CCE3F668-4AAD-4201-AF2D-9BB8B812CEF9}" type="pres">
      <dgm:prSet presAssocID="{632F3335-E739-40B4-BA7B-FBE31F1E7736}" presName="childText" presStyleLbl="bgAcc1" presStyleIdx="0" presStyleCnt="4" custScaleX="258250" custScaleY="106711" custLinFactNeighborX="-9196" custLinFactNeighborY="6479">
        <dgm:presLayoutVars>
          <dgm:bulletEnabled val="1"/>
        </dgm:presLayoutVars>
      </dgm:prSet>
      <dgm:spPr/>
    </dgm:pt>
    <dgm:pt modelId="{BAF07C28-1CA1-4B5A-BE31-AB60DA0C5340}" type="pres">
      <dgm:prSet presAssocID="{AD1F4E33-A7CA-47DF-9C22-1A2DE7FF9DD2}" presName="Name13" presStyleLbl="parChTrans1D2" presStyleIdx="1" presStyleCnt="4"/>
      <dgm:spPr/>
    </dgm:pt>
    <dgm:pt modelId="{63282A24-526F-4F67-84A4-84F2C1344E66}" type="pres">
      <dgm:prSet presAssocID="{A81FB6DE-98B0-43FB-B19E-9F4A5CD1348C}" presName="childText" presStyleLbl="bgAcc1" presStyleIdx="1" presStyleCnt="4" custScaleX="248306">
        <dgm:presLayoutVars>
          <dgm:bulletEnabled val="1"/>
        </dgm:presLayoutVars>
      </dgm:prSet>
      <dgm:spPr/>
    </dgm:pt>
    <dgm:pt modelId="{1D3E2C54-882F-43C4-92DA-D8CF1922A7B2}" type="pres">
      <dgm:prSet presAssocID="{91305D7F-2BB6-4C0A-A461-E71E1A8C24BD}" presName="Name13" presStyleLbl="parChTrans1D2" presStyleIdx="2" presStyleCnt="4"/>
      <dgm:spPr/>
    </dgm:pt>
    <dgm:pt modelId="{C066A85F-A529-455B-B1D9-12583FBE1B41}" type="pres">
      <dgm:prSet presAssocID="{CC1030E7-B4C4-41B9-A70A-6C7418999371}" presName="childText" presStyleLbl="bgAcc1" presStyleIdx="2" presStyleCnt="4" custScaleX="256465" custLinFactNeighborX="-4024" custLinFactNeighborY="-5511">
        <dgm:presLayoutVars>
          <dgm:bulletEnabled val="1"/>
        </dgm:presLayoutVars>
      </dgm:prSet>
      <dgm:spPr/>
    </dgm:pt>
    <dgm:pt modelId="{8ECC9760-1813-469E-AD3D-1FCF69AF3B7A}" type="pres">
      <dgm:prSet presAssocID="{7440018D-725C-4BB1-B36B-B7F87FE9D6BA}" presName="Name13" presStyleLbl="parChTrans1D2" presStyleIdx="3" presStyleCnt="4"/>
      <dgm:spPr/>
    </dgm:pt>
    <dgm:pt modelId="{58956346-F6B9-43CD-A739-629D27FC814C}" type="pres">
      <dgm:prSet presAssocID="{972DF004-5D36-4AED-9EAF-54B9E041CC14}" presName="childText" presStyleLbl="bgAcc1" presStyleIdx="3" presStyleCnt="4" custScaleX="258250" custScaleY="108434" custLinFactNeighborX="-3649" custLinFactNeighborY="-593">
        <dgm:presLayoutVars>
          <dgm:bulletEnabled val="1"/>
        </dgm:presLayoutVars>
      </dgm:prSet>
      <dgm:spPr/>
    </dgm:pt>
  </dgm:ptLst>
  <dgm:cxnLst>
    <dgm:cxn modelId="{537E140C-3D4B-DD4E-B3B9-12FFE83D2266}" type="presOf" srcId="{A81FB6DE-98B0-43FB-B19E-9F4A5CD1348C}" destId="{63282A24-526F-4F67-84A4-84F2C1344E66}" srcOrd="0" destOrd="0" presId="urn:microsoft.com/office/officeart/2005/8/layout/hierarchy3"/>
    <dgm:cxn modelId="{193D1E65-FE2B-9146-9576-5C27FD8E5C1C}" type="presOf" srcId="{632F3335-E739-40B4-BA7B-FBE31F1E7736}" destId="{CCE3F668-4AAD-4201-AF2D-9BB8B812CEF9}" srcOrd="0" destOrd="0" presId="urn:microsoft.com/office/officeart/2005/8/layout/hierarchy3"/>
    <dgm:cxn modelId="{5EF1EA51-1363-8641-9E45-3E08FC609E40}" type="presOf" srcId="{972DF004-5D36-4AED-9EAF-54B9E041CC14}" destId="{58956346-F6B9-43CD-A739-629D27FC814C}" srcOrd="0" destOrd="0" presId="urn:microsoft.com/office/officeart/2005/8/layout/hierarchy3"/>
    <dgm:cxn modelId="{81ABC472-50A5-40FA-9BF6-FE238CA8B8A0}" srcId="{CA4467F7-E213-4D99-A3C5-78B5E76CDA84}" destId="{A81FB6DE-98B0-43FB-B19E-9F4A5CD1348C}" srcOrd="1" destOrd="0" parTransId="{AD1F4E33-A7CA-47DF-9C22-1A2DE7FF9DD2}" sibTransId="{ABA3DBDE-E7D7-40AA-856A-E3C899EFE408}"/>
    <dgm:cxn modelId="{F7FE8A78-F634-B845-9EDA-1C32C7A27123}" type="presOf" srcId="{91305D7F-2BB6-4C0A-A461-E71E1A8C24BD}" destId="{1D3E2C54-882F-43C4-92DA-D8CF1922A7B2}" srcOrd="0" destOrd="0" presId="urn:microsoft.com/office/officeart/2005/8/layout/hierarchy3"/>
    <dgm:cxn modelId="{C3EFEE87-6E64-314D-A21D-D76188DA44C3}" type="presOf" srcId="{8E8E269C-322A-4510-9925-FDFBE37C41A8}" destId="{52D962C6-3520-4427-99F4-F83F0772D823}" srcOrd="0" destOrd="0" presId="urn:microsoft.com/office/officeart/2005/8/layout/hierarchy3"/>
    <dgm:cxn modelId="{D981068F-72B1-40DA-8F5D-2BF723B51B49}" srcId="{CA4467F7-E213-4D99-A3C5-78B5E76CDA84}" destId="{632F3335-E739-40B4-BA7B-FBE31F1E7736}" srcOrd="0" destOrd="0" parTransId="{8E8E269C-322A-4510-9925-FDFBE37C41A8}" sibTransId="{8C13E325-0635-4D80-BBDB-C21B6779E405}"/>
    <dgm:cxn modelId="{0B0E4098-07E8-C940-88BA-413601016FA5}" type="presOf" srcId="{EE7335B2-3C38-43AC-BD0C-3E16EBE49526}" destId="{64EA9C0B-8168-4558-AA19-42EAB81167A3}" srcOrd="0" destOrd="0" presId="urn:microsoft.com/office/officeart/2005/8/layout/hierarchy3"/>
    <dgm:cxn modelId="{79CF0AAE-665B-0F47-893C-C65B3FB419D5}" type="presOf" srcId="{CC1030E7-B4C4-41B9-A70A-6C7418999371}" destId="{C066A85F-A529-455B-B1D9-12583FBE1B41}" srcOrd="0" destOrd="0" presId="urn:microsoft.com/office/officeart/2005/8/layout/hierarchy3"/>
    <dgm:cxn modelId="{48D6D4B6-E1D0-4E28-9FE2-531145134EEF}" srcId="{EE7335B2-3C38-43AC-BD0C-3E16EBE49526}" destId="{CA4467F7-E213-4D99-A3C5-78B5E76CDA84}" srcOrd="0" destOrd="0" parTransId="{85D496A5-C9EA-4A8E-80BA-B22C57C1EB29}" sibTransId="{005E1D12-2682-47E2-88FC-229A96E7D3E9}"/>
    <dgm:cxn modelId="{6EBA96BA-BD6D-1641-8B31-3A8CC686398A}" type="presOf" srcId="{CA4467F7-E213-4D99-A3C5-78B5E76CDA84}" destId="{B6E3A008-B273-449B-A7C5-91417DC567F3}" srcOrd="1" destOrd="0" presId="urn:microsoft.com/office/officeart/2005/8/layout/hierarchy3"/>
    <dgm:cxn modelId="{095310CB-E29A-3042-8B4A-C2151C9AA375}" type="presOf" srcId="{7440018D-725C-4BB1-B36B-B7F87FE9D6BA}" destId="{8ECC9760-1813-469E-AD3D-1FCF69AF3B7A}" srcOrd="0" destOrd="0" presId="urn:microsoft.com/office/officeart/2005/8/layout/hierarchy3"/>
    <dgm:cxn modelId="{26FCDFCC-2224-4C41-8D79-4FEC69B2C4F6}" srcId="{CA4467F7-E213-4D99-A3C5-78B5E76CDA84}" destId="{972DF004-5D36-4AED-9EAF-54B9E041CC14}" srcOrd="3" destOrd="0" parTransId="{7440018D-725C-4BB1-B36B-B7F87FE9D6BA}" sibTransId="{CD6489DF-2355-452A-A93F-AAC68DC96687}"/>
    <dgm:cxn modelId="{B827DED1-C2A6-4CCE-8DAB-B15276F3E7C0}" srcId="{CA4467F7-E213-4D99-A3C5-78B5E76CDA84}" destId="{CC1030E7-B4C4-41B9-A70A-6C7418999371}" srcOrd="2" destOrd="0" parTransId="{91305D7F-2BB6-4C0A-A461-E71E1A8C24BD}" sibTransId="{70E75C95-4C49-42BB-A555-A7E3DFFFDDA5}"/>
    <dgm:cxn modelId="{A2AF2FDF-8746-B44A-B2FE-B73B63060271}" type="presOf" srcId="{CA4467F7-E213-4D99-A3C5-78B5E76CDA84}" destId="{EFB5EE07-53C5-4A3D-8A26-FC50851525C6}" srcOrd="0" destOrd="0" presId="urn:microsoft.com/office/officeart/2005/8/layout/hierarchy3"/>
    <dgm:cxn modelId="{128CA8F8-3DCD-1E4B-9BBB-D845242BA39F}" type="presOf" srcId="{AD1F4E33-A7CA-47DF-9C22-1A2DE7FF9DD2}" destId="{BAF07C28-1CA1-4B5A-BE31-AB60DA0C5340}" srcOrd="0" destOrd="0" presId="urn:microsoft.com/office/officeart/2005/8/layout/hierarchy3"/>
    <dgm:cxn modelId="{92B52482-3CC3-154D-AE87-9254C411D344}" type="presParOf" srcId="{64EA9C0B-8168-4558-AA19-42EAB81167A3}" destId="{2E6C5775-6E4D-47DD-B5FD-78BC0500245D}" srcOrd="0" destOrd="0" presId="urn:microsoft.com/office/officeart/2005/8/layout/hierarchy3"/>
    <dgm:cxn modelId="{6025F9CC-4C34-2D4F-BD67-FBC2B8ECA104}" type="presParOf" srcId="{2E6C5775-6E4D-47DD-B5FD-78BC0500245D}" destId="{7C3544B1-2792-4D8C-B5D4-CF558576BDB5}" srcOrd="0" destOrd="0" presId="urn:microsoft.com/office/officeart/2005/8/layout/hierarchy3"/>
    <dgm:cxn modelId="{920EBE97-DF5B-DF43-B3DE-CDCA72D2D491}" type="presParOf" srcId="{7C3544B1-2792-4D8C-B5D4-CF558576BDB5}" destId="{EFB5EE07-53C5-4A3D-8A26-FC50851525C6}" srcOrd="0" destOrd="0" presId="urn:microsoft.com/office/officeart/2005/8/layout/hierarchy3"/>
    <dgm:cxn modelId="{1C9F4E8E-C2DB-634D-AF00-550EF9213FC1}" type="presParOf" srcId="{7C3544B1-2792-4D8C-B5D4-CF558576BDB5}" destId="{B6E3A008-B273-449B-A7C5-91417DC567F3}" srcOrd="1" destOrd="0" presId="urn:microsoft.com/office/officeart/2005/8/layout/hierarchy3"/>
    <dgm:cxn modelId="{CD3631A1-7E5D-DE43-A881-4BEC96B52F1B}" type="presParOf" srcId="{2E6C5775-6E4D-47DD-B5FD-78BC0500245D}" destId="{B46C1E27-1A31-4F3B-9BB7-FD3B1A4B64BB}" srcOrd="1" destOrd="0" presId="urn:microsoft.com/office/officeart/2005/8/layout/hierarchy3"/>
    <dgm:cxn modelId="{7A81784A-9C67-3F46-99FC-8C6C60EF624E}" type="presParOf" srcId="{B46C1E27-1A31-4F3B-9BB7-FD3B1A4B64BB}" destId="{52D962C6-3520-4427-99F4-F83F0772D823}" srcOrd="0" destOrd="0" presId="urn:microsoft.com/office/officeart/2005/8/layout/hierarchy3"/>
    <dgm:cxn modelId="{A3EEBC1A-BB85-8D46-9CBF-CFE7A17A4880}" type="presParOf" srcId="{B46C1E27-1A31-4F3B-9BB7-FD3B1A4B64BB}" destId="{CCE3F668-4AAD-4201-AF2D-9BB8B812CEF9}" srcOrd="1" destOrd="0" presId="urn:microsoft.com/office/officeart/2005/8/layout/hierarchy3"/>
    <dgm:cxn modelId="{E00F244A-46C5-924A-B8B6-BBB096227D7B}" type="presParOf" srcId="{B46C1E27-1A31-4F3B-9BB7-FD3B1A4B64BB}" destId="{BAF07C28-1CA1-4B5A-BE31-AB60DA0C5340}" srcOrd="2" destOrd="0" presId="urn:microsoft.com/office/officeart/2005/8/layout/hierarchy3"/>
    <dgm:cxn modelId="{805E4357-82C6-7B46-8EAC-0601BEEA6853}" type="presParOf" srcId="{B46C1E27-1A31-4F3B-9BB7-FD3B1A4B64BB}" destId="{63282A24-526F-4F67-84A4-84F2C1344E66}" srcOrd="3" destOrd="0" presId="urn:microsoft.com/office/officeart/2005/8/layout/hierarchy3"/>
    <dgm:cxn modelId="{148794D1-1762-D34F-BAD8-6887783B993C}" type="presParOf" srcId="{B46C1E27-1A31-4F3B-9BB7-FD3B1A4B64BB}" destId="{1D3E2C54-882F-43C4-92DA-D8CF1922A7B2}" srcOrd="4" destOrd="0" presId="urn:microsoft.com/office/officeart/2005/8/layout/hierarchy3"/>
    <dgm:cxn modelId="{CE42547E-B22F-E649-B16B-4BD3AB743FDC}" type="presParOf" srcId="{B46C1E27-1A31-4F3B-9BB7-FD3B1A4B64BB}" destId="{C066A85F-A529-455B-B1D9-12583FBE1B41}" srcOrd="5" destOrd="0" presId="urn:microsoft.com/office/officeart/2005/8/layout/hierarchy3"/>
    <dgm:cxn modelId="{DD4EAF21-DE6D-7E41-A2AB-73C297852DE4}" type="presParOf" srcId="{B46C1E27-1A31-4F3B-9BB7-FD3B1A4B64BB}" destId="{8ECC9760-1813-469E-AD3D-1FCF69AF3B7A}" srcOrd="6" destOrd="0" presId="urn:microsoft.com/office/officeart/2005/8/layout/hierarchy3"/>
    <dgm:cxn modelId="{6C09A738-DE86-D14C-AB2F-95EA0A706C74}" type="presParOf" srcId="{B46C1E27-1A31-4F3B-9BB7-FD3B1A4B64BB}" destId="{58956346-F6B9-43CD-A739-629D27FC814C}" srcOrd="7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B5EE07-53C5-4A3D-8A26-FC50851525C6}">
      <dsp:nvSpPr>
        <dsp:cNvPr id="0" name=""/>
        <dsp:cNvSpPr/>
      </dsp:nvSpPr>
      <dsp:spPr>
        <a:xfrm>
          <a:off x="1235311" y="0"/>
          <a:ext cx="3601321" cy="57778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0960" tIns="40640" rIns="6096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Hồi</a:t>
          </a:r>
          <a:r>
            <a:rPr lang="en-US" sz="3200" b="1" kern="1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3200" b="1" kern="12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sức</a:t>
          </a:r>
          <a:endParaRPr lang="en-US" sz="3200" b="1" kern="1200" dirty="0">
            <a:solidFill>
              <a:schemeClr val="tx1"/>
            </a:solidFill>
            <a:latin typeface="Times New Roman" pitchFamily="18" charset="0"/>
            <a:cs typeface="Times New Roman" pitchFamily="18" charset="0"/>
          </a:endParaRPr>
        </a:p>
      </dsp:txBody>
      <dsp:txXfrm>
        <a:off x="1252234" y="16923"/>
        <a:ext cx="3567475" cy="543942"/>
      </dsp:txXfrm>
    </dsp:sp>
    <dsp:sp modelId="{52D962C6-3520-4427-99F4-F83F0772D823}">
      <dsp:nvSpPr>
        <dsp:cNvPr id="0" name=""/>
        <dsp:cNvSpPr/>
      </dsp:nvSpPr>
      <dsp:spPr>
        <a:xfrm>
          <a:off x="1595443" y="577788"/>
          <a:ext cx="218304" cy="74240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42401"/>
              </a:lnTo>
              <a:lnTo>
                <a:pt x="218304" y="742401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E3F668-4AAD-4201-AF2D-9BB8B812CEF9}">
      <dsp:nvSpPr>
        <dsp:cNvPr id="0" name=""/>
        <dsp:cNvSpPr/>
      </dsp:nvSpPr>
      <dsp:spPr>
        <a:xfrm>
          <a:off x="1813747" y="854556"/>
          <a:ext cx="3605999" cy="9312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Tình trạng BN </a:t>
          </a:r>
          <a:br>
            <a:rPr lang="en-US" sz="2400" kern="120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</a:br>
          <a:r>
            <a:rPr lang="en-US" sz="2400" kern="120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(Sinh hiệu).</a:t>
          </a:r>
        </a:p>
      </dsp:txBody>
      <dsp:txXfrm>
        <a:off x="1841023" y="881832"/>
        <a:ext cx="3551447" cy="876715"/>
      </dsp:txXfrm>
    </dsp:sp>
    <dsp:sp modelId="{BAF07C28-1CA1-4B5A-BE31-AB60DA0C5340}">
      <dsp:nvSpPr>
        <dsp:cNvPr id="0" name=""/>
        <dsp:cNvSpPr/>
      </dsp:nvSpPr>
      <dsp:spPr>
        <a:xfrm>
          <a:off x="1595443" y="577788"/>
          <a:ext cx="346710" cy="180601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06018"/>
              </a:lnTo>
              <a:lnTo>
                <a:pt x="346710" y="180601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3282A24-526F-4F67-84A4-84F2C1344E66}">
      <dsp:nvSpPr>
        <dsp:cNvPr id="0" name=""/>
        <dsp:cNvSpPr/>
      </dsp:nvSpPr>
      <dsp:spPr>
        <a:xfrm>
          <a:off x="1942153" y="1947457"/>
          <a:ext cx="3467149" cy="8727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Lập</a:t>
          </a:r>
          <a:r>
            <a:rPr lang="en-US" sz="2400" kern="1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 2 </a:t>
          </a:r>
          <a:r>
            <a:rPr lang="en-US" sz="2400" kern="12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đường</a:t>
          </a:r>
          <a:r>
            <a:rPr lang="en-US" sz="2400" kern="1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400" kern="12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truyền</a:t>
          </a:r>
          <a:br>
            <a:rPr lang="en-US" sz="2400" kern="1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</a:br>
          <a:r>
            <a:rPr lang="en-US" sz="2400" kern="1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400" kern="12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tĩnh</a:t>
          </a:r>
          <a:r>
            <a:rPr lang="en-US" sz="2400" kern="1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400" kern="12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mạch</a:t>
          </a:r>
          <a:r>
            <a:rPr lang="en-US" sz="2400" kern="1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400" kern="12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lớn</a:t>
          </a:r>
          <a:r>
            <a:rPr lang="en-US" sz="2400" kern="1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, </a:t>
          </a:r>
          <a:r>
            <a:rPr lang="en-US" sz="2400" kern="12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sonde</a:t>
          </a:r>
          <a:r>
            <a:rPr lang="en-US" sz="2400" kern="1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400" kern="12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tiểu</a:t>
          </a:r>
          <a:endParaRPr lang="en-US" sz="2400" kern="1200" dirty="0">
            <a:solidFill>
              <a:schemeClr val="tx1"/>
            </a:solidFill>
            <a:latin typeface="Times New Roman" pitchFamily="18" charset="0"/>
            <a:cs typeface="Times New Roman" pitchFamily="18" charset="0"/>
          </a:endParaRPr>
        </a:p>
      </dsp:txBody>
      <dsp:txXfrm>
        <a:off x="1967714" y="1973018"/>
        <a:ext cx="3416027" cy="821578"/>
      </dsp:txXfrm>
    </dsp:sp>
    <dsp:sp modelId="{1D3E2C54-882F-43C4-92DA-D8CF1922A7B2}">
      <dsp:nvSpPr>
        <dsp:cNvPr id="0" name=""/>
        <dsp:cNvSpPr/>
      </dsp:nvSpPr>
      <dsp:spPr>
        <a:xfrm>
          <a:off x="1595443" y="577788"/>
          <a:ext cx="290522" cy="284880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848800"/>
              </a:lnTo>
              <a:lnTo>
                <a:pt x="290522" y="284880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066A85F-A529-455B-B1D9-12583FBE1B41}">
      <dsp:nvSpPr>
        <dsp:cNvPr id="0" name=""/>
        <dsp:cNvSpPr/>
      </dsp:nvSpPr>
      <dsp:spPr>
        <a:xfrm>
          <a:off x="1885965" y="2990238"/>
          <a:ext cx="3581075" cy="8727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Ringer’s lactate, NaCl 0.9%, Ringer </a:t>
          </a:r>
          <a:r>
            <a:rPr lang="en-US" sz="2400" kern="12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Fundin</a:t>
          </a:r>
          <a:endParaRPr lang="en-US" sz="2400" kern="1200" dirty="0">
            <a:solidFill>
              <a:schemeClr val="tx1"/>
            </a:solidFill>
            <a:latin typeface="Times New Roman" pitchFamily="18" charset="0"/>
            <a:cs typeface="Times New Roman" pitchFamily="18" charset="0"/>
          </a:endParaRPr>
        </a:p>
      </dsp:txBody>
      <dsp:txXfrm>
        <a:off x="1911526" y="3015799"/>
        <a:ext cx="3529953" cy="821578"/>
      </dsp:txXfrm>
    </dsp:sp>
    <dsp:sp modelId="{8ECC9760-1813-469E-AD3D-1FCF69AF3B7A}">
      <dsp:nvSpPr>
        <dsp:cNvPr id="0" name=""/>
        <dsp:cNvSpPr/>
      </dsp:nvSpPr>
      <dsp:spPr>
        <a:xfrm>
          <a:off x="1595443" y="577788"/>
          <a:ext cx="295758" cy="401939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019397"/>
              </a:lnTo>
              <a:lnTo>
                <a:pt x="295758" y="4019397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956346-F6B9-43CD-A739-629D27FC814C}">
      <dsp:nvSpPr>
        <dsp:cNvPr id="0" name=""/>
        <dsp:cNvSpPr/>
      </dsp:nvSpPr>
      <dsp:spPr>
        <a:xfrm>
          <a:off x="1891201" y="4124034"/>
          <a:ext cx="3605999" cy="94630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+</a:t>
          </a:r>
          <a:r>
            <a:rPr lang="en-US" sz="2400" kern="1200" dirty="0" err="1">
              <a:solidFill>
                <a:srgbClr val="FF0000"/>
              </a:solidFill>
              <a:latin typeface="Times New Roman" pitchFamily="18" charset="0"/>
              <a:cs typeface="Times New Roman" pitchFamily="18" charset="0"/>
            </a:rPr>
            <a:t>Mất</a:t>
          </a:r>
          <a:r>
            <a:rPr lang="en-US" sz="2400" kern="12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rPr>
            <a:t> 20 – 40% </a:t>
          </a:r>
          <a:r>
            <a:rPr lang="en-US" sz="2400" kern="1200" dirty="0" err="1">
              <a:solidFill>
                <a:srgbClr val="FF0000"/>
              </a:solidFill>
              <a:latin typeface="Times New Roman" pitchFamily="18" charset="0"/>
              <a:cs typeface="Times New Roman" pitchFamily="18" charset="0"/>
            </a:rPr>
            <a:t>máu</a:t>
          </a:r>
          <a:r>
            <a:rPr lang="en-US" sz="2400" kern="1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.</a:t>
          </a:r>
          <a:br>
            <a:rPr lang="en-US" sz="2400" kern="1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</a:br>
          <a:r>
            <a:rPr lang="en-US" sz="2400" kern="1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+</a:t>
          </a:r>
          <a:r>
            <a:rPr lang="en-US" sz="2400" kern="1200" dirty="0" err="1">
              <a:solidFill>
                <a:srgbClr val="FF0000"/>
              </a:solidFill>
              <a:latin typeface="Times New Roman" pitchFamily="18" charset="0"/>
              <a:cs typeface="Times New Roman" pitchFamily="18" charset="0"/>
            </a:rPr>
            <a:t>Chưa</a:t>
          </a:r>
          <a:r>
            <a:rPr lang="en-US" sz="2400" kern="12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400" kern="1200" dirty="0" err="1">
              <a:solidFill>
                <a:srgbClr val="FF0000"/>
              </a:solidFill>
              <a:latin typeface="Times New Roman" pitchFamily="18" charset="0"/>
              <a:cs typeface="Times New Roman" pitchFamily="18" charset="0"/>
            </a:rPr>
            <a:t>có</a:t>
          </a:r>
          <a:r>
            <a:rPr lang="en-US" sz="2400" kern="12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400" kern="1200" dirty="0" err="1">
              <a:solidFill>
                <a:srgbClr val="FF0000"/>
              </a:solidFill>
              <a:latin typeface="Times New Roman" pitchFamily="18" charset="0"/>
              <a:cs typeface="Times New Roman" pitchFamily="18" charset="0"/>
            </a:rPr>
            <a:t>kq</a:t>
          </a:r>
          <a:r>
            <a:rPr lang="en-US" sz="2400" kern="12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400" kern="1200" dirty="0" err="1">
              <a:solidFill>
                <a:srgbClr val="FF0000"/>
              </a:solidFill>
              <a:latin typeface="Times New Roman" pitchFamily="18" charset="0"/>
              <a:cs typeface="Times New Roman" pitchFamily="18" charset="0"/>
            </a:rPr>
            <a:t>nhóm</a:t>
          </a:r>
          <a:r>
            <a:rPr lang="en-US" sz="2400" kern="12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400" kern="1200" dirty="0" err="1">
              <a:solidFill>
                <a:srgbClr val="FF0000"/>
              </a:solidFill>
              <a:latin typeface="Times New Roman" pitchFamily="18" charset="0"/>
              <a:cs typeface="Times New Roman" pitchFamily="18" charset="0"/>
            </a:rPr>
            <a:t>máu</a:t>
          </a:r>
          <a:r>
            <a:rPr lang="en-US" sz="2400" kern="1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.</a:t>
          </a:r>
        </a:p>
      </dsp:txBody>
      <dsp:txXfrm>
        <a:off x="1918917" y="4151750"/>
        <a:ext cx="3550567" cy="8908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g>
</file>

<file path=ppt/media/image13.jpeg>
</file>

<file path=ppt/media/image14.jpeg>
</file>

<file path=ppt/media/image15.png>
</file>

<file path=ppt/media/image16.jpeg>
</file>

<file path=ppt/media/image17.png>
</file>

<file path=ppt/media/image18.jpeg>
</file>

<file path=ppt/media/image2.jpg>
</file>

<file path=ppt/media/image23.png>
</file>

<file path=ppt/media/image24.jpeg>
</file>

<file path=ppt/media/image25.jpeg>
</file>

<file path=ppt/media/image27.png>
</file>

<file path=ppt/media/image28.tiff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3845A20-9731-8F4B-A51B-6DB9B37F03D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6A5931-D087-A549-A723-1FFB33A98824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264EACA3-4725-3D4D-8B6C-9CCC922525DE}" type="datetimeFigureOut">
              <a:rPr lang="en-US" altLang="x-none"/>
              <a:pPr>
                <a:defRPr/>
              </a:pPr>
              <a:t>6/18/2021</a:t>
            </a:fld>
            <a:endParaRPr lang="en-US" altLang="x-none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9392ECF5-7162-E948-9B93-00493079210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A161AAEB-D0AF-024B-8B8F-18B115819B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D0F20A-3412-664D-ADA2-A000793868B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EAB081-E0D0-424C-8637-85186FD29D5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CF8391FF-57F2-574F-B15D-EA8ED34B07C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5464636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>
            <a:extLst>
              <a:ext uri="{FF2B5EF4-FFF2-40B4-BE49-F238E27FC236}">
                <a16:creationId xmlns:a16="http://schemas.microsoft.com/office/drawing/2014/main" id="{A08A46BA-6EB1-3347-931A-095B7B7CB86F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8" name="Notes Placeholder 2">
            <a:extLst>
              <a:ext uri="{FF2B5EF4-FFF2-40B4-BE49-F238E27FC236}">
                <a16:creationId xmlns:a16="http://schemas.microsoft.com/office/drawing/2014/main" id="{DA5AD4DC-6AFA-6946-9DC4-3106BCA4863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x-none" altLang="x-none">
              <a:ea typeface="ＭＳ Ｐゴシック" panose="020B0600070205080204" pitchFamily="34" charset="-128"/>
            </a:endParaRPr>
          </a:p>
        </p:txBody>
      </p:sp>
      <p:sp>
        <p:nvSpPr>
          <p:cNvPr id="24579" name="Slide Number Placeholder 3">
            <a:extLst>
              <a:ext uri="{FF2B5EF4-FFF2-40B4-BE49-F238E27FC236}">
                <a16:creationId xmlns:a16="http://schemas.microsoft.com/office/drawing/2014/main" id="{3505EF82-10E9-E94D-8A05-A3C9E862E3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DC931914-F003-0048-A5BD-184B6B4960B9}" type="slidenum">
              <a:rPr lang="en-US" altLang="x-none"/>
              <a:pPr>
                <a:spcBef>
                  <a:spcPct val="0"/>
                </a:spcBef>
              </a:pPr>
              <a:t>10</a:t>
            </a:fld>
            <a:endParaRPr lang="en-US" altLang="x-none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AMPLE?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F8391FF-57F2-574F-B15D-EA8ED34B07C7}" type="slidenum">
              <a:rPr lang="en-US" altLang="x-none" smtClean="0"/>
              <a:pPr>
                <a:defRPr/>
              </a:pPr>
              <a:t>12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8315243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Thứ</a:t>
            </a:r>
            <a:r>
              <a:rPr lang="en-US" dirty="0"/>
              <a:t> </a:t>
            </a:r>
            <a:r>
              <a:rPr lang="en-US" dirty="0" err="1"/>
              <a:t>tự</a:t>
            </a:r>
            <a:r>
              <a:rPr lang="en-US" dirty="0"/>
              <a:t> </a:t>
            </a:r>
            <a:r>
              <a:rPr lang="en-US" dirty="0" err="1"/>
              <a:t>cấp</a:t>
            </a:r>
            <a:r>
              <a:rPr lang="en-US" dirty="0"/>
              <a:t> </a:t>
            </a:r>
            <a:r>
              <a:rPr lang="en-US" dirty="0" err="1"/>
              <a:t>cứu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bệnh</a:t>
            </a:r>
            <a:r>
              <a:rPr lang="en-US" dirty="0"/>
              <a:t> </a:t>
            </a:r>
            <a:r>
              <a:rPr lang="en-US" dirty="0" err="1"/>
              <a:t>nhân</a:t>
            </a:r>
            <a:r>
              <a:rPr lang="en-US" dirty="0"/>
              <a:t> </a:t>
            </a:r>
            <a:r>
              <a:rPr lang="en-US" dirty="0" err="1"/>
              <a:t>đa</a:t>
            </a:r>
            <a:r>
              <a:rPr lang="en-US" dirty="0"/>
              <a:t> </a:t>
            </a:r>
            <a:r>
              <a:rPr lang="en-US" dirty="0" err="1"/>
              <a:t>chấn</a:t>
            </a:r>
            <a:r>
              <a:rPr lang="en-US" dirty="0"/>
              <a:t> </a:t>
            </a:r>
            <a:r>
              <a:rPr lang="en-US" dirty="0" err="1"/>
              <a:t>thương</a:t>
            </a:r>
            <a:r>
              <a:rPr lang="en-US" dirty="0"/>
              <a:t> </a:t>
            </a:r>
            <a:r>
              <a:rPr lang="en-US" dirty="0" err="1"/>
              <a:t>ntn</a:t>
            </a:r>
            <a:r>
              <a:rPr lang="en-US" dirty="0"/>
              <a:t>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F8391FF-57F2-574F-B15D-EA8ED34B07C7}" type="slidenum">
              <a:rPr lang="en-US" altLang="x-none" smtClean="0"/>
              <a:pPr>
                <a:defRPr/>
              </a:pPr>
              <a:t>13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357888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eFAST</a:t>
            </a:r>
            <a:r>
              <a:rPr lang="en-US" dirty="0"/>
              <a:t>: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 dirty="0"/>
              <a:t> </a:t>
            </a:r>
            <a:r>
              <a:rPr lang="en-US" dirty="0" err="1"/>
              <a:t>tràn</a:t>
            </a:r>
            <a:r>
              <a:rPr lang="en-US" dirty="0"/>
              <a:t> </a:t>
            </a:r>
            <a:r>
              <a:rPr lang="en-US" dirty="0" err="1"/>
              <a:t>dịch</a:t>
            </a:r>
            <a:r>
              <a:rPr lang="en-US" dirty="0"/>
              <a:t> </a:t>
            </a:r>
            <a:r>
              <a:rPr lang="en-US" dirty="0" err="1"/>
              <a:t>màng</a:t>
            </a:r>
            <a:r>
              <a:rPr lang="en-US" dirty="0"/>
              <a:t> </a:t>
            </a:r>
            <a:r>
              <a:rPr lang="en-US" dirty="0" err="1"/>
              <a:t>phổi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F8391FF-57F2-574F-B15D-EA8ED34B07C7}" type="slidenum">
              <a:rPr lang="en-US" altLang="x-none" smtClean="0"/>
              <a:pPr>
                <a:defRPr/>
              </a:pPr>
              <a:t>18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2904238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F8391FF-57F2-574F-B15D-EA8ED34B07C7}" type="slidenum">
              <a:rPr lang="en-US" altLang="x-none" smtClean="0"/>
              <a:pPr>
                <a:defRPr/>
              </a:pPr>
              <a:t>37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392808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F8391FF-57F2-574F-B15D-EA8ED34B07C7}" type="slidenum">
              <a:rPr lang="en-US" altLang="x-none" smtClean="0"/>
              <a:pPr>
                <a:defRPr/>
              </a:pPr>
              <a:t>41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6117667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2n: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lỗ</a:t>
            </a:r>
            <a:r>
              <a:rPr lang="en-US" dirty="0"/>
              <a:t> </a:t>
            </a:r>
            <a:r>
              <a:rPr lang="en-US" dirty="0" err="1"/>
              <a:t>thủng</a:t>
            </a:r>
            <a:r>
              <a:rPr lang="en-US" dirty="0"/>
              <a:t> </a:t>
            </a:r>
            <a:r>
              <a:rPr lang="en-US" dirty="0" err="1"/>
              <a:t>thường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chẵn</a:t>
            </a:r>
            <a:r>
              <a:rPr lang="en-US" dirty="0"/>
              <a:t> (</a:t>
            </a:r>
            <a:r>
              <a:rPr lang="en-US" dirty="0" err="1"/>
              <a:t>thiệt</a:t>
            </a:r>
            <a:r>
              <a:rPr lang="en-US" dirty="0"/>
              <a:t> ra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tranh</a:t>
            </a:r>
            <a:r>
              <a:rPr lang="en-US" dirty="0"/>
              <a:t> </a:t>
            </a:r>
            <a:r>
              <a:rPr lang="en-US" dirty="0" err="1"/>
              <a:t>bỏ</a:t>
            </a:r>
            <a:r>
              <a:rPr lang="en-US" dirty="0"/>
              <a:t> </a:t>
            </a:r>
            <a:r>
              <a:rPr lang="en-US" dirty="0" err="1"/>
              <a:t>sót</a:t>
            </a:r>
            <a:r>
              <a:rPr lang="en-US" dirty="0"/>
              <a:t>),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thấy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1 </a:t>
            </a:r>
            <a:r>
              <a:rPr lang="en-US" dirty="0" err="1"/>
              <a:t>lỗ</a:t>
            </a:r>
            <a:r>
              <a:rPr lang="en-US" dirty="0"/>
              <a:t> =&gt; </a:t>
            </a:r>
            <a:r>
              <a:rPr lang="en-US" dirty="0" err="1"/>
              <a:t>tìm</a:t>
            </a:r>
            <a:r>
              <a:rPr lang="en-US" dirty="0"/>
              <a:t> 2, </a:t>
            </a:r>
            <a:r>
              <a:rPr lang="en-US" dirty="0" err="1"/>
              <a:t>thấy</a:t>
            </a:r>
            <a:r>
              <a:rPr lang="en-US" dirty="0"/>
              <a:t> 3 </a:t>
            </a:r>
            <a:r>
              <a:rPr lang="en-US" dirty="0" err="1"/>
              <a:t>lỗ</a:t>
            </a:r>
            <a:r>
              <a:rPr lang="en-US" dirty="0"/>
              <a:t> =&gt; </a:t>
            </a:r>
            <a:r>
              <a:rPr lang="en-US" dirty="0" err="1"/>
              <a:t>tìm</a:t>
            </a:r>
            <a:r>
              <a:rPr lang="en-US" dirty="0"/>
              <a:t> 4, </a:t>
            </a:r>
            <a:r>
              <a:rPr lang="en-US" dirty="0" err="1"/>
              <a:t>thấy</a:t>
            </a:r>
            <a:r>
              <a:rPr lang="en-US" dirty="0"/>
              <a:t> 5 </a:t>
            </a:r>
            <a:r>
              <a:rPr lang="en-US" dirty="0" err="1"/>
              <a:t>lỗ</a:t>
            </a:r>
            <a:r>
              <a:rPr lang="en-US" dirty="0"/>
              <a:t> =&gt; </a:t>
            </a:r>
            <a:r>
              <a:rPr lang="en-US" dirty="0" err="1"/>
              <a:t>tìm</a:t>
            </a:r>
            <a:r>
              <a:rPr lang="en-US" dirty="0"/>
              <a:t> 6. </a:t>
            </a:r>
            <a:r>
              <a:rPr lang="en-US" dirty="0" err="1"/>
              <a:t>Tóm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phải</a:t>
            </a:r>
            <a:r>
              <a:rPr lang="en-US" dirty="0"/>
              <a:t> </a:t>
            </a:r>
            <a:r>
              <a:rPr lang="en-US" dirty="0" err="1"/>
              <a:t>tìm</a:t>
            </a:r>
            <a:r>
              <a:rPr lang="en-US" dirty="0"/>
              <a:t> </a:t>
            </a:r>
            <a:r>
              <a:rPr lang="en-US" dirty="0" err="1"/>
              <a:t>hết</a:t>
            </a:r>
            <a:r>
              <a:rPr lang="en-US" dirty="0"/>
              <a:t>. </a:t>
            </a:r>
            <a:r>
              <a:rPr lang="en-US" dirty="0" err="1"/>
              <a:t>Bơm</a:t>
            </a:r>
            <a:r>
              <a:rPr lang="en-US" dirty="0"/>
              <a:t> methyl blue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tìm</a:t>
            </a:r>
            <a:r>
              <a:rPr lang="en-US" dirty="0"/>
              <a:t> </a:t>
            </a:r>
            <a:r>
              <a:rPr lang="en-US" dirty="0" err="1"/>
              <a:t>chẳng</a:t>
            </a:r>
            <a:r>
              <a:rPr lang="en-US" dirty="0"/>
              <a:t> </a:t>
            </a:r>
            <a:r>
              <a:rPr lang="en-US" dirty="0" err="1"/>
              <a:t>hạn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F8391FF-57F2-574F-B15D-EA8ED34B07C7}" type="slidenum">
              <a:rPr lang="en-US" altLang="x-none" smtClean="0"/>
              <a:pPr>
                <a:defRPr/>
              </a:pPr>
              <a:t>45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0226157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68E5B5-7838-8544-A284-FB09858AD4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8C1A50D-6EBA-EA43-8255-6778A6FCD967}" type="datetimeFigureOut">
              <a:rPr lang="en-US" altLang="x-none"/>
              <a:pPr>
                <a:defRPr/>
              </a:pPr>
              <a:t>6/18/2021</a:t>
            </a:fld>
            <a:endParaRPr lang="en-US" alt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7CA197-ECE8-F443-84D3-D40160BF9E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CB6E5F-1CA0-FD4C-B4BC-9B032F830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9D2F32E-91FE-4C4B-AE2D-14CBAED918B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610910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1D3C01-141D-E34A-844A-83EA02E03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15B4B74-0AD0-EE4A-A374-B4434DDBB27F}" type="datetimeFigureOut">
              <a:rPr lang="en-US" altLang="x-none"/>
              <a:pPr>
                <a:defRPr/>
              </a:pPr>
              <a:t>6/18/2021</a:t>
            </a:fld>
            <a:endParaRPr lang="en-US" alt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3F5C95-89FF-CA44-B283-8535C6BEE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A5AC9-98A8-234D-AC59-62B53C4AA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A50B0EB-2E75-B64F-974F-1915D13B599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729560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4AE456-6638-E048-A324-03CE35AE9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155C15C-CAC5-4A48-A26A-5A8AE8E6DB44}" type="datetimeFigureOut">
              <a:rPr lang="en-US" altLang="x-none"/>
              <a:pPr>
                <a:defRPr/>
              </a:pPr>
              <a:t>6/18/2021</a:t>
            </a:fld>
            <a:endParaRPr lang="en-US" alt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547CC2-61A3-944C-A579-629009A33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047CA4-1E27-3547-A263-0BEF5FD68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0DF8C0A-9B34-C742-BA4E-C5F43D015B7B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166375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74B10C-53C8-1543-B7E7-84C213733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9E46DCA-D300-CE4B-8480-D37F313AE041}" type="datetimeFigureOut">
              <a:rPr lang="en-US" altLang="x-none"/>
              <a:pPr>
                <a:defRPr/>
              </a:pPr>
              <a:t>6/18/2021</a:t>
            </a:fld>
            <a:endParaRPr lang="en-US" alt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FC348F-4288-DB48-9474-84F173D501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0DFA09-D80F-BB4E-B333-58395A1E0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7F76E26-9EB4-654C-B451-5778AC9A28E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9384083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0FA50E-D662-2342-8044-36CF325B06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B80645-57E6-A540-9DE0-FDE73BF591DA}" type="datetimeFigureOut">
              <a:rPr lang="en-US" altLang="x-none"/>
              <a:pPr>
                <a:defRPr/>
              </a:pPr>
              <a:t>6/18/2021</a:t>
            </a:fld>
            <a:endParaRPr lang="en-US" alt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F4CC6D-CF19-3A43-B4A4-8722ED02A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2C1250-22B9-1B48-A275-39903915E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04063F6-BC78-FA49-93F1-B2112EBA935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7144343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AA944B7D-19F4-0845-A53D-AA4BFD544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4543B8D-B53D-6849-A3CB-D6AA4FDD8237}" type="datetimeFigureOut">
              <a:rPr lang="en-US" altLang="x-none"/>
              <a:pPr>
                <a:defRPr/>
              </a:pPr>
              <a:t>6/18/2021</a:t>
            </a:fld>
            <a:endParaRPr lang="en-US" altLang="x-none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D1100285-0FAE-E34E-B8E3-D043558D0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0E16FCD2-E317-E740-B135-AF18DFA0F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CC520C-2FEE-394F-B3BC-443D38F9907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59903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662F7B1C-47A2-1943-BA17-6F73123152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B1F16D3-EBAA-D94A-9DFF-4CDF66ED15A4}" type="datetimeFigureOut">
              <a:rPr lang="en-US" altLang="x-none"/>
              <a:pPr>
                <a:defRPr/>
              </a:pPr>
              <a:t>6/18/2021</a:t>
            </a:fld>
            <a:endParaRPr lang="en-US" altLang="x-none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3C9A1986-4511-A542-8A4C-0A0551FFE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22A2B168-7CB0-CD43-8702-70BF2C6F6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AB64C0E-5294-6940-905D-32DB0D501E9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04168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CF389008-BD65-9146-A1A8-FAB293F81D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3060B6-64ED-F645-9EF7-9CE445A308C3}" type="datetimeFigureOut">
              <a:rPr lang="en-US" altLang="x-none"/>
              <a:pPr>
                <a:defRPr/>
              </a:pPr>
              <a:t>6/18/2021</a:t>
            </a:fld>
            <a:endParaRPr lang="en-US" altLang="x-none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499C8B0-27A3-7E44-BD43-D829DBAE6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2ECD341F-F7E0-E344-B554-8C5AF0963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27FA6E-70B3-8F4A-99A8-D728E45758D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65656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70E03DC3-CADC-E04D-847D-FAEFCBE7F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7F46AFF-EF79-CE40-A35B-58A08404CAF9}" type="datetimeFigureOut">
              <a:rPr lang="en-US" altLang="x-none"/>
              <a:pPr>
                <a:defRPr/>
              </a:pPr>
              <a:t>6/18/2021</a:t>
            </a:fld>
            <a:endParaRPr lang="en-US" altLang="x-none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327C9B30-89E8-754C-930A-3B7C3313F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4C326AB9-1B81-5A46-BC17-F402B20A3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F03B04-E26C-E847-835D-3E558B943EE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483374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6410EC75-4181-4744-959D-E6753D229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505BCF-C76D-A04F-A65D-02A6067BE034}" type="datetimeFigureOut">
              <a:rPr lang="en-US" altLang="x-none"/>
              <a:pPr>
                <a:defRPr/>
              </a:pPr>
              <a:t>6/18/2021</a:t>
            </a:fld>
            <a:endParaRPr lang="en-US" altLang="x-none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97408590-4B8C-554A-8A22-5DB39BE6F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B777E0-19AB-A744-8466-50EE822B4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69E1FD9-76FB-9B46-B202-48A9F2F8D28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677642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D9C031A0-B729-8F44-A4B8-C0BF63D2FE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7EA392-2515-264E-8B67-28F5FB3052F6}" type="datetimeFigureOut">
              <a:rPr lang="en-US" altLang="x-none"/>
              <a:pPr>
                <a:defRPr/>
              </a:pPr>
              <a:t>6/18/2021</a:t>
            </a:fld>
            <a:endParaRPr lang="en-US" altLang="x-none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8E38A780-005D-844E-8C8B-8490EE5962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C3F36357-EA87-F64A-B57C-6A58DEA04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3BD8405-9C15-3644-9235-0C2293360AE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35432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662C6133-F62E-604D-83A4-C31B0FD8C640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56CCF73E-E6E6-BB44-BAC6-DE6EFBD838F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/>
              <a:t>Click to edit Master text styles</a:t>
            </a:r>
          </a:p>
          <a:p>
            <a:pPr lvl="1"/>
            <a:r>
              <a:rPr lang="en-US" altLang="x-none"/>
              <a:t>Second level</a:t>
            </a:r>
          </a:p>
          <a:p>
            <a:pPr lvl="2"/>
            <a:r>
              <a:rPr lang="en-US" altLang="x-none"/>
              <a:t>Third level</a:t>
            </a:r>
          </a:p>
          <a:p>
            <a:pPr lvl="3"/>
            <a:r>
              <a:rPr lang="en-US" altLang="x-none"/>
              <a:t>Fourth level</a:t>
            </a:r>
          </a:p>
          <a:p>
            <a:pPr lvl="4"/>
            <a:r>
              <a:rPr lang="en-US" altLang="x-none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6A2A1C-59CA-1846-9A62-0FD673A284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200" smtClean="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447C4416-FDB9-5C4E-A37C-81219CC2E11B}" type="datetimeFigureOut">
              <a:rPr lang="en-US" altLang="x-none"/>
              <a:pPr>
                <a:defRPr/>
              </a:pPr>
              <a:t>6/18/2021</a:t>
            </a:fld>
            <a:endParaRPr lang="en-US" alt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2C1F5D-D39E-3440-8DBE-174D80DF6E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94F3F1-5097-2E4B-8BEC-FC3FD2D479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406CA8F6-A1D2-1947-B157-E39DF3F59B6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0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.jp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1">
            <a:extLst>
              <a:ext uri="{FF2B5EF4-FFF2-40B4-BE49-F238E27FC236}">
                <a16:creationId xmlns:a16="http://schemas.microsoft.com/office/drawing/2014/main" id="{7C921A8F-1300-6A4D-935C-D59F348BC2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6148" y="2693987"/>
            <a:ext cx="8371703" cy="1470025"/>
          </a:xfrm>
        </p:spPr>
        <p:txBody>
          <a:bodyPr/>
          <a:lstStyle/>
          <a:p>
            <a:pPr eaLnBrk="1" hangingPunct="1"/>
            <a:r>
              <a:rPr lang="en-US" altLang="x-none" sz="3600" b="1" dirty="0">
                <a:ea typeface="ＭＳ Ｐゴシック" panose="020B0600070205080204" pitchFamily="34" charset="-128"/>
              </a:rPr>
              <a:t>CHẤN THƯƠNG VÀ VẾT THƯƠNG BỤNG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9509E0-976A-8F4C-8225-3E713986D1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0" y="5012464"/>
            <a:ext cx="6400800" cy="1752600"/>
          </a:xfrm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buFont typeface="Arial"/>
              <a:buNone/>
              <a:defRPr/>
            </a:pPr>
            <a:r>
              <a:rPr lang="en-US" sz="2600" dirty="0">
                <a:ea typeface="+mn-ea"/>
                <a:cs typeface="+mn-cs"/>
              </a:rPr>
              <a:t>TS. BS. </a:t>
            </a:r>
            <a:r>
              <a:rPr lang="en-US" sz="2600" dirty="0" err="1">
                <a:ea typeface="+mn-ea"/>
                <a:cs typeface="+mn-cs"/>
              </a:rPr>
              <a:t>Nguyễn</a:t>
            </a:r>
            <a:r>
              <a:rPr lang="en-US" sz="2600" dirty="0">
                <a:ea typeface="+mn-ea"/>
                <a:cs typeface="+mn-cs"/>
              </a:rPr>
              <a:t> </a:t>
            </a:r>
            <a:r>
              <a:rPr lang="en-US" sz="2600" dirty="0" err="1">
                <a:ea typeface="+mn-ea"/>
                <a:cs typeface="+mn-cs"/>
              </a:rPr>
              <a:t>Quốc</a:t>
            </a:r>
            <a:r>
              <a:rPr lang="en-US" sz="2600" dirty="0">
                <a:ea typeface="+mn-ea"/>
                <a:cs typeface="+mn-cs"/>
              </a:rPr>
              <a:t> Vinh</a:t>
            </a:r>
          </a:p>
          <a:p>
            <a:pPr eaLnBrk="1" fontAlgn="auto" hangingPunct="1">
              <a:spcAft>
                <a:spcPts val="0"/>
              </a:spcAft>
              <a:buFont typeface="Arial"/>
              <a:buNone/>
              <a:defRPr/>
            </a:pPr>
            <a:r>
              <a:rPr lang="en-US" sz="2600" dirty="0" err="1">
                <a:ea typeface="+mn-ea"/>
                <a:cs typeface="+mn-cs"/>
              </a:rPr>
              <a:t>ThS</a:t>
            </a:r>
            <a:r>
              <a:rPr lang="en-US" sz="2600" dirty="0">
                <a:ea typeface="+mn-ea"/>
                <a:cs typeface="+mn-cs"/>
              </a:rPr>
              <a:t>. BS. </a:t>
            </a:r>
            <a:r>
              <a:rPr lang="en-US" sz="2600" dirty="0" err="1">
                <a:ea typeface="+mn-ea"/>
                <a:cs typeface="+mn-cs"/>
              </a:rPr>
              <a:t>Nguyễn</a:t>
            </a:r>
            <a:r>
              <a:rPr lang="en-US" sz="2600" dirty="0">
                <a:ea typeface="+mn-ea"/>
                <a:cs typeface="+mn-cs"/>
              </a:rPr>
              <a:t> </a:t>
            </a:r>
            <a:r>
              <a:rPr lang="en-US" sz="2600" dirty="0" err="1">
                <a:ea typeface="+mn-ea"/>
                <a:cs typeface="+mn-cs"/>
              </a:rPr>
              <a:t>Tuấn</a:t>
            </a:r>
            <a:r>
              <a:rPr lang="en-US" sz="2600" dirty="0">
                <a:ea typeface="+mn-ea"/>
                <a:cs typeface="+mn-cs"/>
              </a:rPr>
              <a:t> Anh</a:t>
            </a:r>
          </a:p>
          <a:p>
            <a:pPr eaLnBrk="1" fontAlgn="auto" hangingPunct="1">
              <a:spcAft>
                <a:spcPts val="0"/>
              </a:spcAft>
              <a:buFont typeface="Arial"/>
              <a:buNone/>
              <a:defRPr/>
            </a:pPr>
            <a:r>
              <a:rPr lang="en-US" sz="2600" dirty="0" err="1">
                <a:ea typeface="+mn-ea"/>
                <a:cs typeface="+mn-cs"/>
              </a:rPr>
              <a:t>Bộ</a:t>
            </a:r>
            <a:r>
              <a:rPr lang="en-US" sz="2600" dirty="0">
                <a:ea typeface="+mn-ea"/>
                <a:cs typeface="+mn-cs"/>
              </a:rPr>
              <a:t> </a:t>
            </a:r>
            <a:r>
              <a:rPr lang="en-US" sz="2600" dirty="0" err="1">
                <a:ea typeface="+mn-ea"/>
                <a:cs typeface="+mn-cs"/>
              </a:rPr>
              <a:t>môn</a:t>
            </a:r>
            <a:r>
              <a:rPr lang="en-US" sz="2600" dirty="0">
                <a:ea typeface="+mn-ea"/>
                <a:cs typeface="+mn-cs"/>
              </a:rPr>
              <a:t> </a:t>
            </a:r>
            <a:r>
              <a:rPr lang="en-US" sz="2600" dirty="0" err="1">
                <a:ea typeface="+mn-ea"/>
                <a:cs typeface="+mn-cs"/>
              </a:rPr>
              <a:t>Ngoại</a:t>
            </a:r>
            <a:r>
              <a:rPr lang="en-US" sz="2600" dirty="0">
                <a:ea typeface="+mn-ea"/>
                <a:cs typeface="+mn-cs"/>
              </a:rPr>
              <a:t> – ĐHYD TPHCM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7979"/>
            <a:ext cx="1853514" cy="18535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3B3422A-2552-234A-ABBC-12489A48E3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3514" y="378127"/>
            <a:ext cx="7290486" cy="94383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Title 1">
            <a:extLst>
              <a:ext uri="{FF2B5EF4-FFF2-40B4-BE49-F238E27FC236}">
                <a16:creationId xmlns:a16="http://schemas.microsoft.com/office/drawing/2014/main" id="{C0B30D44-0C04-2A43-8AD0-686C2079D3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Đặc điểm tổn thương tạng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B8D9819-B7AF-F046-8A25-83E430C9BD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267491"/>
              </p:ext>
            </p:extLst>
          </p:nvPr>
        </p:nvGraphicFramePr>
        <p:xfrm>
          <a:off x="247650" y="1486372"/>
          <a:ext cx="8697913" cy="5005646"/>
        </p:xfrm>
        <a:graphic>
          <a:graphicData uri="http://schemas.openxmlformats.org/drawingml/2006/table">
            <a:tbl>
              <a:tblPr/>
              <a:tblGrid>
                <a:gridCol w="43498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480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1532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x-none" sz="2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Chấn</a:t>
                      </a:r>
                      <a:r>
                        <a:rPr kumimoji="0" lang="en-US" altLang="x-none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thương</a:t>
                      </a:r>
                      <a:r>
                        <a:rPr kumimoji="0" lang="en-US" altLang="x-none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bụng</a:t>
                      </a:r>
                      <a:r>
                        <a:rPr kumimoji="0" lang="en-US" altLang="x-none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kín</a:t>
                      </a:r>
                      <a:endParaRPr kumimoji="0" lang="en-US" altLang="x-none" sz="2400" b="1" i="0" u="none" strike="noStrike" cap="none" normalizeH="0" baseline="0" dirty="0">
                        <a:ln>
                          <a:noFill/>
                        </a:ln>
                        <a:solidFill>
                          <a:srgbClr val="0000FF"/>
                        </a:solidFill>
                        <a:effectLst/>
                        <a:latin typeface="Calibri" panose="020F0502020204030204" pitchFamily="34" charset="0"/>
                        <a:ea typeface="ＭＳ Ｐゴシック" panose="020B0600070205080204" pitchFamily="34" charset="-128"/>
                      </a:endParaRPr>
                    </a:p>
                  </a:txBody>
                  <a:tcPr marL="91426" marR="91426" marT="45712" marB="4571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x-none" sz="2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Vết</a:t>
                      </a:r>
                      <a:r>
                        <a:rPr kumimoji="0" lang="en-US" altLang="x-none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thương</a:t>
                      </a:r>
                      <a:r>
                        <a:rPr kumimoji="0" lang="en-US" altLang="x-none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bụng</a:t>
                      </a:r>
                      <a:endParaRPr kumimoji="0" lang="en-US" altLang="x-none" sz="2400" b="1" i="0" u="none" strike="noStrike" cap="none" normalizeH="0" baseline="0" dirty="0">
                        <a:ln>
                          <a:noFill/>
                        </a:ln>
                        <a:solidFill>
                          <a:srgbClr val="0000FF"/>
                        </a:solidFill>
                        <a:effectLst/>
                        <a:latin typeface="Calibri" panose="020F0502020204030204" pitchFamily="34" charset="0"/>
                        <a:ea typeface="ＭＳ Ｐゴシック" panose="020B0600070205080204" pitchFamily="34" charset="-128"/>
                      </a:endParaRPr>
                    </a:p>
                  </a:txBody>
                  <a:tcPr marL="91426" marR="91426" marT="45712" marB="4571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62043">
                <a:tc>
                  <a:txBody>
                    <a:bodyPr/>
                    <a:lstStyle>
                      <a:lvl1pPr marL="2857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285750" marR="0" lvl="0" indent="-285750" algn="l" defTabSz="4572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Char char="Ø"/>
                        <a:tabLst/>
                      </a:pP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Tạng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đặc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thường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bị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tổn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thương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hơn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tạng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rỗng</a:t>
                      </a:r>
                      <a:endParaRPr kumimoji="0" lang="en-US" altLang="x-none" sz="2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ＭＳ Ｐゴシック" panose="020B0600070205080204" pitchFamily="34" charset="-128"/>
                      </a:endParaRPr>
                    </a:p>
                    <a:p>
                      <a:pPr marL="285750" marR="0" lvl="0" indent="-285750" algn="l" defTabSz="4572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Char char="Ø"/>
                        <a:tabLst/>
                      </a:pP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Tạng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đặc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bị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vỡ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do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đè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nén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hoặc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bị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rách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do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giật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khỏi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các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dây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chằng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cố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định</a:t>
                      </a:r>
                      <a:endParaRPr kumimoji="0" lang="en-US" altLang="x-none" sz="2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ＭＳ Ｐゴシック" panose="020B0600070205080204" pitchFamily="34" charset="-128"/>
                      </a:endParaRPr>
                    </a:p>
                    <a:p>
                      <a:pPr marL="285750" marR="0" lvl="0" indent="-285750" algn="l" defTabSz="4572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Char char="Ø"/>
                        <a:tabLst/>
                      </a:pP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Tạng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rỗng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bị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vỡ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do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thay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đổi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áp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lực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đột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ngột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trong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ổ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bụng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nhất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là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khi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tạng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đang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căng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đầy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.</a:t>
                      </a:r>
                    </a:p>
                    <a:p>
                      <a:pPr marL="285750" marR="0" lvl="0" indent="-285750" algn="l" defTabSz="4572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Char char="Ø"/>
                        <a:tabLst/>
                      </a:pP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Thường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kết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hợp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với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chấn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thương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khác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: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sọ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não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,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ngực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,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gãy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xương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chi,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khung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chậu</a:t>
                      </a:r>
                      <a:r>
                        <a:rPr kumimoji="0" lang="is-I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…</a:t>
                      </a:r>
                      <a:endParaRPr kumimoji="0" lang="en-US" altLang="x-none" sz="2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ＭＳ Ｐゴシック" panose="020B0600070205080204" pitchFamily="34" charset="-128"/>
                      </a:endParaRPr>
                    </a:p>
                  </a:txBody>
                  <a:tcPr marL="91426" marR="91426" marT="45712" marB="4571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2857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285750" marR="0" lvl="0" indent="-285750" algn="l" defTabSz="4572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Char char="Ø"/>
                        <a:tabLst/>
                      </a:pP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Tạng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rỗng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thường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bị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tổn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thương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hơn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tạng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đặc</a:t>
                      </a:r>
                      <a:endParaRPr kumimoji="0" lang="en-US" altLang="x-none" sz="2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ＭＳ Ｐゴシック" panose="020B0600070205080204" pitchFamily="34" charset="-128"/>
                      </a:endParaRPr>
                    </a:p>
                    <a:p>
                      <a:pPr marL="285750" marR="0" lvl="0" indent="-285750" algn="l" defTabSz="4572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Char char="Ø"/>
                        <a:tabLst/>
                      </a:pP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Do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bạch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khí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: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tổn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thương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tạng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gần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vết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thương</a:t>
                      </a:r>
                      <a:endParaRPr kumimoji="0" lang="en-US" altLang="x-none" sz="2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ＭＳ Ｐゴシック" panose="020B0600070205080204" pitchFamily="34" charset="-128"/>
                      </a:endParaRPr>
                    </a:p>
                    <a:p>
                      <a:pPr marL="285750" marR="0" lvl="0" indent="-285750" algn="l" defTabSz="4572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Char char="Ø"/>
                        <a:tabLst/>
                      </a:pP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Do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hoả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khí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: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tạng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ở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xa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vết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thương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cũng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có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thể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bị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tổn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thương</a:t>
                      </a:r>
                      <a:endParaRPr kumimoji="0" lang="en-US" altLang="x-none" sz="2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ＭＳ Ｐゴシック" panose="020B0600070205080204" pitchFamily="34" charset="-128"/>
                      </a:endParaRPr>
                    </a:p>
                    <a:p>
                      <a:pPr marL="285750" marR="0" lvl="0" indent="-285750" algn="l" defTabSz="4572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Char char="Ø"/>
                        <a:tabLst/>
                      </a:pP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Vết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thương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ở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tầng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sinh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môn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hoặc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ngực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thấp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cũng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có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thể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gây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tổn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thương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tạng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trong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ổ</a:t>
                      </a:r>
                      <a:r>
                        <a:rPr kumimoji="0" lang="en-US" altLang="x-none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bụng</a:t>
                      </a:r>
                      <a:endParaRPr kumimoji="0" lang="en-US" altLang="x-none" sz="2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ＭＳ Ｐゴシック" panose="020B0600070205080204" pitchFamily="34" charset="-128"/>
                      </a:endParaRPr>
                    </a:p>
                    <a:p>
                      <a:pPr marL="285750" marR="0" lvl="0" indent="-285750" algn="l" defTabSz="457200" rtl="0" eaLnBrk="1" fontAlgn="base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Char char="Ø"/>
                        <a:tabLst/>
                      </a:pPr>
                      <a:endParaRPr kumimoji="0" lang="en-US" altLang="x-none" sz="2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ＭＳ Ｐゴシック" panose="020B0600070205080204" pitchFamily="34" charset="-128"/>
                      </a:endParaRPr>
                    </a:p>
                  </a:txBody>
                  <a:tcPr marL="91426" marR="91426" marT="45712" marB="4571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Title 1">
            <a:extLst>
              <a:ext uri="{FF2B5EF4-FFF2-40B4-BE49-F238E27FC236}">
                <a16:creationId xmlns:a16="http://schemas.microsoft.com/office/drawing/2014/main" id="{76B9534D-9D8D-6F49-B35A-5651C8146F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8750" y="274638"/>
            <a:ext cx="7248049" cy="1143000"/>
          </a:xfrm>
        </p:spPr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Thăm khám và đánh giá ban đầu</a:t>
            </a:r>
          </a:p>
        </p:txBody>
      </p:sp>
      <p:sp>
        <p:nvSpPr>
          <p:cNvPr id="25602" name="Content Placeholder 2">
            <a:extLst>
              <a:ext uri="{FF2B5EF4-FFF2-40B4-BE49-F238E27FC236}">
                <a16:creationId xmlns:a16="http://schemas.microsoft.com/office/drawing/2014/main" id="{53E5CFE9-1F38-594F-B395-7131D25FFF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775" y="1417638"/>
            <a:ext cx="8229600" cy="5234376"/>
          </a:xfrm>
        </p:spPr>
        <p:txBody>
          <a:bodyPr/>
          <a:lstStyle/>
          <a:p>
            <a:pPr marL="0" indent="0" eaLnBrk="1" hangingPunct="1">
              <a:buFont typeface="Arial" panose="020B0604020202020204" pitchFamily="34" charset="0"/>
              <a:buNone/>
            </a:pPr>
            <a:r>
              <a:rPr lang="en-US" altLang="x-none" sz="2600" b="1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Nguyên</a:t>
            </a:r>
            <a:r>
              <a:rPr lang="en-US" altLang="x-none" sz="2600" b="1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600" b="1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tắc</a:t>
            </a:r>
            <a:endParaRPr lang="en-US" altLang="x-none" sz="2600" b="1" dirty="0">
              <a:solidFill>
                <a:srgbClr val="FF0000"/>
              </a:solidFill>
              <a:ea typeface="ＭＳ Ｐゴシック" panose="020B0600070205080204" pitchFamily="34" charset="-128"/>
            </a:endParaRPr>
          </a:p>
          <a:p>
            <a:pPr marL="0" indent="0" eaLnBrk="1" hangingPunct="1">
              <a:buFont typeface="Arial" panose="020B0604020202020204" pitchFamily="34" charset="0"/>
              <a:buNone/>
            </a:pPr>
            <a:r>
              <a:rPr lang="en-US" altLang="x-none" sz="2200" b="1" i="1" dirty="0" err="1">
                <a:ea typeface="ＭＳ Ｐゴシック" panose="020B0600070205080204" pitchFamily="34" charset="-128"/>
              </a:rPr>
              <a:t>Nhận</a:t>
            </a:r>
            <a:r>
              <a:rPr lang="en-US" altLang="x-none" sz="2200" b="1" i="1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b="1" i="1" dirty="0" err="1">
                <a:ea typeface="ＭＳ Ｐゴシック" panose="020B0600070205080204" pitchFamily="34" charset="-128"/>
              </a:rPr>
              <a:t>biết</a:t>
            </a:r>
            <a:r>
              <a:rPr lang="en-US" altLang="x-none" sz="2200" b="1" i="1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b="1" i="1" dirty="0" err="1">
                <a:ea typeface="ＭＳ Ｐゴシック" panose="020B0600070205080204" pitchFamily="34" charset="-128"/>
              </a:rPr>
              <a:t>tình</a:t>
            </a:r>
            <a:r>
              <a:rPr lang="en-US" altLang="x-none" sz="2200" b="1" i="1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b="1" i="1" dirty="0" err="1">
                <a:ea typeface="ＭＳ Ｐゴシック" panose="020B0600070205080204" pitchFamily="34" charset="-128"/>
              </a:rPr>
              <a:t>trạng</a:t>
            </a:r>
            <a:r>
              <a:rPr lang="en-US" altLang="x-none" sz="2200" b="1" i="1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b="1" i="1" dirty="0" err="1">
                <a:ea typeface="ＭＳ Ｐゴシック" panose="020B0600070205080204" pitchFamily="34" charset="-128"/>
              </a:rPr>
              <a:t>khẩn</a:t>
            </a:r>
            <a:r>
              <a:rPr lang="en-US" altLang="x-none" sz="2200" b="1" i="1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b="1" i="1" dirty="0" err="1">
                <a:ea typeface="ＭＳ Ｐゴシック" panose="020B0600070205080204" pitchFamily="34" charset="-128"/>
              </a:rPr>
              <a:t>cấp</a:t>
            </a:r>
            <a:r>
              <a:rPr lang="en-US" altLang="x-none" sz="2200" b="1" i="1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b="1" i="1" dirty="0" err="1">
                <a:ea typeface="ＭＳ Ｐゴシック" panose="020B0600070205080204" pitchFamily="34" charset="-128"/>
              </a:rPr>
              <a:t>đe</a:t>
            </a:r>
            <a:r>
              <a:rPr lang="en-US" altLang="x-none" sz="2200" b="1" i="1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b="1" i="1" dirty="0" err="1">
                <a:ea typeface="ＭＳ Ｐゴシック" panose="020B0600070205080204" pitchFamily="34" charset="-128"/>
              </a:rPr>
              <a:t>doạ</a:t>
            </a:r>
            <a:r>
              <a:rPr lang="en-US" altLang="x-none" sz="2200" b="1" i="1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b="1" i="1" dirty="0" err="1">
                <a:ea typeface="ＭＳ Ｐゴシック" panose="020B0600070205080204" pitchFamily="34" charset="-128"/>
              </a:rPr>
              <a:t>tính</a:t>
            </a:r>
            <a:r>
              <a:rPr lang="en-US" altLang="x-none" sz="2200" b="1" i="1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b="1" i="1" dirty="0" err="1">
                <a:ea typeface="ＭＳ Ｐゴシック" panose="020B0600070205080204" pitchFamily="34" charset="-128"/>
              </a:rPr>
              <a:t>mạng</a:t>
            </a:r>
            <a:endParaRPr lang="en-US" altLang="x-none" sz="2200" b="1" i="1" dirty="0">
              <a:ea typeface="ＭＳ Ｐゴシック" panose="020B0600070205080204" pitchFamily="34" charset="-128"/>
            </a:endParaRPr>
          </a:p>
          <a:p>
            <a:pPr marL="857250" lvl="1" indent="-457200" eaLnBrk="1" hangingPunct="1">
              <a:buFont typeface="Arial"/>
              <a:buChar char="•"/>
            </a:pPr>
            <a:r>
              <a:rPr lang="en-US" altLang="x-none" sz="2200" dirty="0" err="1">
                <a:ea typeface="ＭＳ Ｐゴシック" panose="020B0600070205080204" pitchFamily="34" charset="-128"/>
              </a:rPr>
              <a:t>Sinh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hiệu</a:t>
            </a:r>
            <a:endParaRPr lang="en-US" altLang="x-none" sz="2200" dirty="0">
              <a:ea typeface="ＭＳ Ｐゴシック" panose="020B0600070205080204" pitchFamily="34" charset="-128"/>
            </a:endParaRPr>
          </a:p>
          <a:p>
            <a:pPr marL="857250" lvl="1" indent="-457200" eaLnBrk="1" hangingPunct="1">
              <a:buFont typeface="Arial"/>
              <a:buChar char="•"/>
            </a:pPr>
            <a:r>
              <a:rPr lang="en-US" altLang="x-none" sz="2200" dirty="0">
                <a:ea typeface="ＭＳ Ｐゴシック" panose="020B0600070205080204" pitchFamily="34" charset="-128"/>
              </a:rPr>
              <a:t>Tri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giác</a:t>
            </a:r>
            <a:endParaRPr lang="en-US" altLang="x-none" sz="2200" dirty="0">
              <a:ea typeface="ＭＳ Ｐゴシック" panose="020B0600070205080204" pitchFamily="34" charset="-128"/>
            </a:endParaRPr>
          </a:p>
          <a:p>
            <a:pPr marL="857250" lvl="1" indent="-457200" eaLnBrk="1" hangingPunct="1">
              <a:buFont typeface="Arial"/>
              <a:buChar char="•"/>
            </a:pPr>
            <a:r>
              <a:rPr lang="en-US" altLang="x-none" sz="2200" dirty="0" err="1">
                <a:ea typeface="ＭＳ Ｐゴシック" panose="020B0600070205080204" pitchFamily="34" charset="-128"/>
              </a:rPr>
              <a:t>Dấu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hiệu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mất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máu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cấp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nặng</a:t>
            </a:r>
            <a:endParaRPr lang="en-US" altLang="x-none" sz="2200" dirty="0">
              <a:ea typeface="ＭＳ Ｐゴシック" panose="020B0600070205080204" pitchFamily="34" charset="-128"/>
            </a:endParaRPr>
          </a:p>
          <a:p>
            <a:pPr marL="0" indent="0" eaLnBrk="1" hangingPunct="1">
              <a:buFont typeface="Arial" panose="020B0604020202020204" pitchFamily="34" charset="0"/>
              <a:buNone/>
            </a:pPr>
            <a:r>
              <a:rPr lang="en-US" altLang="x-none" sz="2200" b="1" i="1" dirty="0" err="1">
                <a:ea typeface="ＭＳ Ｐゴシック" panose="020B0600070205080204" pitchFamily="34" charset="-128"/>
              </a:rPr>
              <a:t>Vừa</a:t>
            </a:r>
            <a:r>
              <a:rPr lang="en-US" altLang="x-none" sz="2200" b="1" i="1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b="1" i="1" dirty="0" err="1">
                <a:ea typeface="ＭＳ Ｐゴシック" panose="020B0600070205080204" pitchFamily="34" charset="-128"/>
              </a:rPr>
              <a:t>hồi</a:t>
            </a:r>
            <a:r>
              <a:rPr lang="en-US" altLang="x-none" sz="2200" b="1" i="1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b="1" i="1" dirty="0" err="1">
                <a:ea typeface="ＭＳ Ｐゴシック" panose="020B0600070205080204" pitchFamily="34" charset="-128"/>
              </a:rPr>
              <a:t>sức</a:t>
            </a:r>
            <a:r>
              <a:rPr lang="en-US" altLang="x-none" sz="2200" b="1" i="1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b="1" i="1" dirty="0" err="1">
                <a:ea typeface="ＭＳ Ｐゴシック" panose="020B0600070205080204" pitchFamily="34" charset="-128"/>
              </a:rPr>
              <a:t>vừa</a:t>
            </a:r>
            <a:r>
              <a:rPr lang="en-US" altLang="x-none" sz="2200" b="1" i="1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b="1" i="1" dirty="0" err="1">
                <a:ea typeface="ＭＳ Ｐゴシック" panose="020B0600070205080204" pitchFamily="34" charset="-128"/>
              </a:rPr>
              <a:t>chẩn</a:t>
            </a:r>
            <a:r>
              <a:rPr lang="en-US" altLang="x-none" sz="2200" b="1" i="1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b="1" i="1" dirty="0" err="1">
                <a:ea typeface="ＭＳ Ｐゴシック" panose="020B0600070205080204" pitchFamily="34" charset="-128"/>
              </a:rPr>
              <a:t>đoán</a:t>
            </a:r>
            <a:endParaRPr lang="en-US" altLang="x-none" sz="2200" b="1" i="1" dirty="0">
              <a:ea typeface="ＭＳ Ｐゴシック" panose="020B0600070205080204" pitchFamily="34" charset="-128"/>
            </a:endParaRPr>
          </a:p>
          <a:p>
            <a:pPr marL="857250" lvl="1" indent="-457200" eaLnBrk="1" hangingPunct="1">
              <a:buFont typeface="Arial"/>
              <a:buChar char="•"/>
            </a:pPr>
            <a:r>
              <a:rPr lang="en-US" altLang="x-none" sz="2200" dirty="0" err="1">
                <a:ea typeface="ＭＳ Ｐゴシック" panose="020B0600070205080204" pitchFamily="34" charset="-128"/>
              </a:rPr>
              <a:t>Xác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định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nhanh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chóng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cơ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chế</a:t>
            </a:r>
            <a:r>
              <a:rPr lang="en-US" altLang="x-none" sz="2200" dirty="0">
                <a:ea typeface="ＭＳ Ｐゴシック" panose="020B0600070205080204" pitchFamily="34" charset="-128"/>
              </a:rPr>
              <a:t>,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thời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gian</a:t>
            </a:r>
            <a:r>
              <a:rPr lang="en-US" altLang="x-none" sz="2200" dirty="0">
                <a:ea typeface="ＭＳ Ｐゴシック" panose="020B0600070205080204" pitchFamily="34" charset="-128"/>
              </a:rPr>
              <a:t>,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sơ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cứu</a:t>
            </a:r>
            <a:endParaRPr lang="en-US" altLang="x-none" sz="2200" dirty="0">
              <a:ea typeface="ＭＳ Ｐゴシック" panose="020B0600070205080204" pitchFamily="34" charset="-128"/>
            </a:endParaRPr>
          </a:p>
          <a:p>
            <a:pPr marL="857250" lvl="1" indent="-457200" eaLnBrk="1" hangingPunct="1">
              <a:buFont typeface="Arial"/>
              <a:buChar char="•"/>
            </a:pPr>
            <a:r>
              <a:rPr lang="en-US" altLang="x-none" sz="2200" dirty="0" err="1">
                <a:ea typeface="ＭＳ Ｐゴシック" panose="020B0600070205080204" pitchFamily="34" charset="-128"/>
              </a:rPr>
              <a:t>Đảm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bảo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đường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thở</a:t>
            </a:r>
            <a:r>
              <a:rPr lang="en-US" altLang="x-none" sz="2200" dirty="0">
                <a:ea typeface="ＭＳ Ｐゴシック" panose="020B0600070205080204" pitchFamily="34" charset="-128"/>
              </a:rPr>
              <a:t>, Oxy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máu</a:t>
            </a:r>
            <a:endParaRPr lang="en-US" altLang="x-none" sz="2200" dirty="0">
              <a:ea typeface="ＭＳ Ｐゴシック" panose="020B0600070205080204" pitchFamily="34" charset="-128"/>
            </a:endParaRPr>
          </a:p>
          <a:p>
            <a:pPr marL="857250" lvl="1" indent="-457200" eaLnBrk="1" hangingPunct="1">
              <a:buFont typeface="Arial"/>
              <a:buChar char="•"/>
            </a:pPr>
            <a:r>
              <a:rPr lang="en-US" altLang="x-none" sz="2200" dirty="0" err="1">
                <a:ea typeface="ＭＳ Ｐゴシック" panose="020B0600070205080204" pitchFamily="34" charset="-128"/>
              </a:rPr>
              <a:t>Đường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truyền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tĩnh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mạch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với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kim</a:t>
            </a:r>
            <a:r>
              <a:rPr lang="en-US" altLang="x-none" sz="2200" dirty="0">
                <a:ea typeface="ＭＳ Ｐゴシック" panose="020B0600070205080204" pitchFamily="34" charset="-128"/>
              </a:rPr>
              <a:t> to</a:t>
            </a:r>
          </a:p>
          <a:p>
            <a:pPr marL="857250" lvl="1" indent="-457200" eaLnBrk="1" hangingPunct="1">
              <a:buFont typeface="Arial"/>
              <a:buChar char="•"/>
            </a:pPr>
            <a:r>
              <a:rPr lang="en-US" altLang="x-none" sz="2200" dirty="0" err="1">
                <a:ea typeface="ＭＳ Ｐゴシック" panose="020B0600070205080204" pitchFamily="34" charset="-128"/>
              </a:rPr>
              <a:t>Bù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dịch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đẳng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trương</a:t>
            </a:r>
            <a:endParaRPr lang="en-US" altLang="x-none" sz="2200" dirty="0">
              <a:ea typeface="ＭＳ Ｐゴシック" panose="020B0600070205080204" pitchFamily="34" charset="-128"/>
            </a:endParaRPr>
          </a:p>
          <a:p>
            <a:pPr marL="857250" lvl="1" indent="-457200" eaLnBrk="1" hangingPunct="1">
              <a:buFont typeface="Arial"/>
              <a:buChar char="•"/>
            </a:pPr>
            <a:r>
              <a:rPr lang="en-US" altLang="x-none" sz="2200" dirty="0" err="1">
                <a:ea typeface="ＭＳ Ｐゴシック" panose="020B0600070205080204" pitchFamily="34" charset="-128"/>
              </a:rPr>
              <a:t>Giữ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thân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nhiệt</a:t>
            </a:r>
            <a:endParaRPr lang="en-US" altLang="x-none" sz="2200" dirty="0">
              <a:ea typeface="ＭＳ Ｐゴシック" panose="020B0600070205080204" pitchFamily="34" charset="-128"/>
            </a:endParaRPr>
          </a:p>
          <a:p>
            <a:pPr marL="857250" lvl="1" indent="-457200" eaLnBrk="1" hangingPunct="1">
              <a:buFont typeface="Arial"/>
              <a:buChar char="•"/>
            </a:pPr>
            <a:r>
              <a:rPr lang="en-US" altLang="x-none" sz="2200" dirty="0" err="1">
                <a:ea typeface="ＭＳ Ｐゴシック" panose="020B0600070205080204" pitchFamily="34" charset="-128"/>
              </a:rPr>
              <a:t>Khám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toàn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diện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đánh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giá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tổn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thương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phối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hợp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và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ưu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tiên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tổn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thương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đe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doạ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tính</a:t>
            </a:r>
            <a:r>
              <a:rPr lang="en-US" altLang="x-none" sz="2200" dirty="0">
                <a:ea typeface="ＭＳ Ｐゴシック" panose="020B0600070205080204" pitchFamily="34" charset="-128"/>
              </a:rPr>
              <a:t> </a:t>
            </a:r>
            <a:r>
              <a:rPr lang="en-US" altLang="x-none" sz="2200" dirty="0" err="1">
                <a:ea typeface="ＭＳ Ｐゴシック" panose="020B0600070205080204" pitchFamily="34" charset="-128"/>
              </a:rPr>
              <a:t>mạng</a:t>
            </a:r>
            <a:endParaRPr lang="en-US" altLang="x-none" sz="2200" dirty="0">
              <a:ea typeface="ＭＳ Ｐゴシック" panose="020B0600070205080204" pitchFamily="34" charset="-12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Title 1">
            <a:extLst>
              <a:ext uri="{FF2B5EF4-FFF2-40B4-BE49-F238E27FC236}">
                <a16:creationId xmlns:a16="http://schemas.microsoft.com/office/drawing/2014/main" id="{B1EA5446-6D6C-3242-86AD-539EF46076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60338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Hỏi bệnh sử</a:t>
            </a:r>
          </a:p>
        </p:txBody>
      </p:sp>
      <p:sp>
        <p:nvSpPr>
          <p:cNvPr id="26626" name="Content Placeholder 2">
            <a:extLst>
              <a:ext uri="{FF2B5EF4-FFF2-40B4-BE49-F238E27FC236}">
                <a16:creationId xmlns:a16="http://schemas.microsoft.com/office/drawing/2014/main" id="{F5CD6553-17F0-EF4D-8DD0-8592814C29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706028"/>
            <a:ext cx="8229600" cy="4522677"/>
          </a:xfrm>
        </p:spPr>
        <p:txBody>
          <a:bodyPr/>
          <a:lstStyle/>
          <a:p>
            <a:pPr eaLnBrk="1" hangingPunct="1">
              <a:lnSpc>
                <a:spcPct val="150000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altLang="x-none" sz="2400">
                <a:ea typeface="ＭＳ Ｐゴシック" panose="020B0600070205080204" pitchFamily="34" charset="-128"/>
              </a:rPr>
              <a:t>Thời điểm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altLang="x-none" sz="2400">
                <a:ea typeface="ＭＳ Ｐゴシック" panose="020B0600070205080204" pitchFamily="34" charset="-128"/>
              </a:rPr>
              <a:t>Hoàn cảnh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altLang="x-none" sz="2400">
                <a:ea typeface="ＭＳ Ｐゴシック" panose="020B0600070205080204" pitchFamily="34" charset="-128"/>
              </a:rPr>
              <a:t>Cơ chế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altLang="x-none" sz="2400">
                <a:ea typeface="ＭＳ Ｐゴシック" panose="020B0600070205080204" pitchFamily="34" charset="-128"/>
              </a:rPr>
              <a:t>Tác nhân, hướng lực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altLang="x-none" sz="2400">
                <a:ea typeface="ＭＳ Ｐゴシック" panose="020B0600070205080204" pitchFamily="34" charset="-128"/>
              </a:rPr>
              <a:t>Triệu chứng sau chấn thương, hiện tại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altLang="x-none" sz="2400">
                <a:ea typeface="ＭＳ Ｐゴシック" panose="020B0600070205080204" pitchFamily="34" charset="-128"/>
              </a:rPr>
              <a:t>Sơ cứu tại hiện trường, tuyến trước, hồ sơ chuyển tuyến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altLang="x-none" sz="2400">
                <a:ea typeface="ＭＳ Ｐゴシック" panose="020B0600070205080204" pitchFamily="34" charset="-128"/>
              </a:rPr>
              <a:t>Tiền sử bệnh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Title 1">
            <a:extLst>
              <a:ext uri="{FF2B5EF4-FFF2-40B4-BE49-F238E27FC236}">
                <a16:creationId xmlns:a16="http://schemas.microsoft.com/office/drawing/2014/main" id="{BDF3AC1E-8181-3048-89B2-94B808CD45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Đánh giá tình trạng toàn thân</a:t>
            </a:r>
          </a:p>
        </p:txBody>
      </p:sp>
      <p:sp>
        <p:nvSpPr>
          <p:cNvPr id="27650" name="Content Placeholder 2">
            <a:extLst>
              <a:ext uri="{FF2B5EF4-FFF2-40B4-BE49-F238E27FC236}">
                <a16:creationId xmlns:a16="http://schemas.microsoft.com/office/drawing/2014/main" id="{A315271B-C8C5-E244-A9A7-22D1C7B818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Sinh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hiệu</a:t>
            </a:r>
            <a:r>
              <a:rPr lang="en-US" altLang="x-none" sz="2400" dirty="0">
                <a:ea typeface="ＭＳ Ｐゴシック" panose="020B0600070205080204" pitchFamily="34" charset="-128"/>
              </a:rPr>
              <a:t>: M, HA,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nhịp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thở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nhiệt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độ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dirty="0">
                <a:ea typeface="ＭＳ Ｐゴシック" panose="020B0600070205080204" pitchFamily="34" charset="-128"/>
              </a:rPr>
              <a:t>Tri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giác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Màu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sắc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da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niêm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Khám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nhanh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chóng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toàn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thân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đánh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giá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thương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tổn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kết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hợp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phát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hiện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thương</a:t>
            </a:r>
            <a:r>
              <a:rPr lang="en-US" altLang="x-none" sz="2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tổn</a:t>
            </a:r>
            <a:r>
              <a:rPr lang="en-US" altLang="x-none" sz="2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đe</a:t>
            </a:r>
            <a:r>
              <a:rPr lang="en-US" altLang="x-none" sz="2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doạ</a:t>
            </a:r>
            <a:r>
              <a:rPr lang="en-US" altLang="x-none" sz="2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tức</a:t>
            </a:r>
            <a:r>
              <a:rPr lang="en-US" altLang="x-none" sz="2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thì</a:t>
            </a:r>
            <a:r>
              <a:rPr lang="en-US" altLang="x-none" sz="2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sinh</a:t>
            </a:r>
            <a:r>
              <a:rPr lang="en-US" altLang="x-none" sz="2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mạng</a:t>
            </a:r>
            <a:endParaRPr lang="en-US" altLang="x-none" sz="2400" dirty="0">
              <a:solidFill>
                <a:srgbClr val="FF0000"/>
              </a:solidFill>
              <a:ea typeface="ＭＳ Ｐゴシック" panose="020B0600070205080204" pitchFamily="34" charset="-128"/>
            </a:endParaRPr>
          </a:p>
          <a:p>
            <a:pPr eaLnBrk="1" hangingPunct="1">
              <a:buFont typeface="Arial" panose="020B0604020202020204" pitchFamily="34" charset="0"/>
              <a:buNone/>
            </a:pPr>
            <a:endParaRPr lang="en-US" altLang="x-none" dirty="0">
              <a:ea typeface="ＭＳ Ｐゴシック" panose="020B0600070205080204" pitchFamily="34" charset="-128"/>
            </a:endParaRPr>
          </a:p>
          <a:p>
            <a:pPr eaLnBrk="1" hangingPunct="1"/>
            <a:endParaRPr lang="en-US" altLang="x-none" dirty="0">
              <a:ea typeface="ＭＳ Ｐゴシック" panose="020B0600070205080204" pitchFamily="34" charset="-12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Title 1">
            <a:extLst>
              <a:ext uri="{FF2B5EF4-FFF2-40B4-BE49-F238E27FC236}">
                <a16:creationId xmlns:a16="http://schemas.microsoft.com/office/drawing/2014/main" id="{9532F900-1F56-E74E-AD1E-A0F5B7419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Dấu hiệu sốc chấn thương</a:t>
            </a:r>
          </a:p>
        </p:txBody>
      </p:sp>
      <p:sp>
        <p:nvSpPr>
          <p:cNvPr id="28674" name="Content Placeholder 2">
            <a:extLst>
              <a:ext uri="{FF2B5EF4-FFF2-40B4-BE49-F238E27FC236}">
                <a16:creationId xmlns:a16="http://schemas.microsoft.com/office/drawing/2014/main" id="{5D914C7A-F8C1-E94E-B338-E61186E99D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600" dirty="0" err="1">
                <a:ea typeface="ＭＳ Ｐゴシック" panose="020B0600070205080204" pitchFamily="34" charset="-128"/>
              </a:rPr>
              <a:t>Thở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nhanh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nông</a:t>
            </a:r>
            <a:endParaRPr lang="en-US" altLang="x-none" sz="26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600" dirty="0" err="1">
                <a:ea typeface="ＭＳ Ｐゴシック" panose="020B0600070205080204" pitchFamily="34" charset="-128"/>
              </a:rPr>
              <a:t>Mạch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nhanh</a:t>
            </a:r>
            <a:r>
              <a:rPr lang="en-US" altLang="x-none" sz="2600" dirty="0">
                <a:ea typeface="ＭＳ Ｐゴシック" panose="020B0600070205080204" pitchFamily="34" charset="-128"/>
              </a:rPr>
              <a:t>,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yếu</a:t>
            </a:r>
            <a:endParaRPr lang="en-US" altLang="x-none" sz="26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600" dirty="0" err="1">
                <a:ea typeface="ＭＳ Ｐゴシック" panose="020B0600070205080204" pitchFamily="34" charset="-128"/>
              </a:rPr>
              <a:t>Huyết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áp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tối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đa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thấp</a:t>
            </a:r>
            <a:endParaRPr lang="en-US" altLang="x-none" sz="26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600" dirty="0" err="1">
                <a:ea typeface="ＭＳ Ｐゴシック" panose="020B0600070205080204" pitchFamily="34" charset="-128"/>
              </a:rPr>
              <a:t>Khát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nước</a:t>
            </a:r>
            <a:endParaRPr lang="en-US" altLang="x-none" sz="26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600" dirty="0" err="1">
                <a:ea typeface="ＭＳ Ｐゴシック" panose="020B0600070205080204" pitchFamily="34" charset="-128"/>
              </a:rPr>
              <a:t>Lơ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mơ</a:t>
            </a:r>
            <a:r>
              <a:rPr lang="en-US" altLang="x-none" sz="2600" dirty="0">
                <a:ea typeface="ＭＳ Ｐゴシック" panose="020B0600070205080204" pitchFamily="34" charset="-128"/>
              </a:rPr>
              <a:t> hay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vật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vã</a:t>
            </a:r>
            <a:endParaRPr lang="en-US" altLang="x-none" sz="26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600" dirty="0" err="1">
                <a:ea typeface="ＭＳ Ｐゴシック" panose="020B0600070205080204" pitchFamily="34" charset="-128"/>
              </a:rPr>
              <a:t>Niêm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nhợt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nhạt</a:t>
            </a:r>
            <a:endParaRPr lang="en-US" altLang="x-none" sz="26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600" dirty="0" err="1">
                <a:ea typeface="ＭＳ Ｐゴシック" panose="020B0600070205080204" pitchFamily="34" charset="-128"/>
              </a:rPr>
              <a:t>Tứ</a:t>
            </a:r>
            <a:r>
              <a:rPr lang="en-US" altLang="x-none" sz="2600" dirty="0">
                <a:ea typeface="ＭＳ Ｐゴシック" panose="020B0600070205080204" pitchFamily="34" charset="-128"/>
              </a:rPr>
              <a:t> chi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toát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mồ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hôi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lạnh</a:t>
            </a:r>
            <a:r>
              <a:rPr lang="en-US" altLang="x-none" sz="2600" dirty="0">
                <a:ea typeface="ＭＳ Ｐゴシック" panose="020B0600070205080204" pitchFamily="34" charset="-128"/>
              </a:rPr>
              <a:t>,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nổi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vân</a:t>
            </a:r>
            <a:endParaRPr lang="en-US" altLang="x-none" sz="2600" dirty="0">
              <a:ea typeface="ＭＳ Ｐゴシック" panose="020B0600070205080204" pitchFamily="34" charset="-128"/>
            </a:endParaRPr>
          </a:p>
          <a:p>
            <a:pPr eaLnBrk="1" hangingPunct="1"/>
            <a:endParaRPr lang="en-US" altLang="x-none" dirty="0">
              <a:ea typeface="ＭＳ Ｐゴシック" panose="020B0600070205080204" pitchFamily="34" charset="-12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Title 1">
            <a:extLst>
              <a:ext uri="{FF2B5EF4-FFF2-40B4-BE49-F238E27FC236}">
                <a16:creationId xmlns:a16="http://schemas.microsoft.com/office/drawing/2014/main" id="{3737A703-8E75-6E43-A71A-994C948A8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69991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x-none" sz="3600" dirty="0" err="1">
                <a:ea typeface="ＭＳ Ｐゴシック" panose="020B0600070205080204" pitchFamily="34" charset="-128"/>
                <a:cs typeface="Arial" panose="020B0604020202020204" pitchFamily="34" charset="0"/>
              </a:rPr>
              <a:t>Khám</a:t>
            </a:r>
            <a:r>
              <a:rPr lang="en-US" altLang="x-none" sz="3600" dirty="0"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3600" dirty="0" err="1">
                <a:ea typeface="ＭＳ Ｐゴシック" panose="020B0600070205080204" pitchFamily="34" charset="-128"/>
                <a:cs typeface="Arial" panose="020B0604020202020204" pitchFamily="34" charset="0"/>
              </a:rPr>
              <a:t>bụng</a:t>
            </a:r>
            <a:endParaRPr lang="en-US" altLang="x-none" sz="3600" dirty="0"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29698" name="Content Placeholder 2">
            <a:extLst>
              <a:ext uri="{FF2B5EF4-FFF2-40B4-BE49-F238E27FC236}">
                <a16:creationId xmlns:a16="http://schemas.microsoft.com/office/drawing/2014/main" id="{3A2A8376-6E42-BC42-A526-D6FB8A62E2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5254625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 typeface="Wingdings" pitchFamily="2" charset="2"/>
              <a:buChar char="Ø"/>
            </a:pPr>
            <a:r>
              <a:rPr lang="en-US" altLang="x-none" sz="2400" b="1" i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Nhìn</a:t>
            </a:r>
            <a:r>
              <a:rPr lang="en-US" altLang="x-none" sz="2400" b="1" i="1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: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bụng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trước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lưng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tầng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sinh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môn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lvl="1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Hình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dạng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: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cân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đối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trướng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lvl="1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x-none" sz="2400" dirty="0">
                <a:ea typeface="ＭＳ Ｐゴシック" panose="020B0600070205080204" pitchFamily="34" charset="-128"/>
              </a:rPr>
              <a:t>Di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động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lvl="1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Vết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xây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xát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bầm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máu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90000"/>
              </a:lnSpc>
              <a:buFont typeface="Wingdings" pitchFamily="2" charset="2"/>
              <a:buChar char="Ø"/>
            </a:pPr>
            <a:r>
              <a:rPr lang="en-US" altLang="x-none" sz="2400" b="1" i="1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Nghe: </a:t>
            </a:r>
          </a:p>
          <a:p>
            <a:pPr eaLnBrk="1" hangingPunct="1">
              <a:lnSpc>
                <a:spcPct val="90000"/>
              </a:lnSpc>
              <a:buFont typeface="Arial"/>
              <a:buChar char="•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Nhu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động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ruột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giảm</a:t>
            </a:r>
            <a:r>
              <a:rPr lang="en-US" altLang="x-none" sz="2400" dirty="0">
                <a:ea typeface="ＭＳ Ｐゴシック" panose="020B0600070205080204" pitchFamily="34" charset="-128"/>
              </a:rPr>
              <a:t>/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mất</a:t>
            </a:r>
            <a:r>
              <a:rPr lang="en-US" altLang="x-none" sz="2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: </a:t>
            </a:r>
            <a:r>
              <a:rPr lang="en-US" altLang="x-none" sz="2400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liệt</a:t>
            </a:r>
            <a:r>
              <a:rPr lang="en-US" altLang="x-none" sz="2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ruột</a:t>
            </a:r>
            <a:r>
              <a:rPr lang="en-US" altLang="x-none" sz="2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chảy</a:t>
            </a:r>
            <a:r>
              <a:rPr lang="en-US" altLang="x-none" sz="2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máu</a:t>
            </a:r>
            <a:r>
              <a:rPr lang="en-US" altLang="x-none" sz="2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trong</a:t>
            </a:r>
            <a:r>
              <a:rPr lang="en-US" altLang="x-none" sz="2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ổ</a:t>
            </a:r>
            <a:r>
              <a:rPr lang="en-US" altLang="x-none" sz="2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bụng</a:t>
            </a:r>
            <a:r>
              <a:rPr lang="en-US" altLang="x-none" sz="2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viêm</a:t>
            </a:r>
            <a:r>
              <a:rPr lang="en-US" altLang="x-none" sz="2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phúc</a:t>
            </a:r>
            <a:r>
              <a:rPr lang="en-US" altLang="x-none" sz="2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mạc</a:t>
            </a:r>
            <a:endParaRPr lang="en-US" altLang="x-none" sz="2400" dirty="0">
              <a:solidFill>
                <a:srgbClr val="FF0000"/>
              </a:solidFill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90000"/>
              </a:lnSpc>
              <a:buFont typeface="Wingdings" pitchFamily="2" charset="2"/>
              <a:buChar char="Ø"/>
            </a:pPr>
            <a:r>
              <a:rPr lang="en-US" altLang="x-none" sz="2400" b="1" i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Gõ</a:t>
            </a:r>
            <a:r>
              <a:rPr lang="en-US" altLang="x-none" sz="2400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: </a:t>
            </a:r>
          </a:p>
          <a:p>
            <a:pPr eaLnBrk="1" hangingPunct="1">
              <a:lnSpc>
                <a:spcPct val="90000"/>
              </a:lnSpc>
              <a:buFont typeface="Arial"/>
              <a:buChar char="•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Đau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khi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gõ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gõ</a:t>
            </a:r>
            <a:r>
              <a:rPr lang="en-US" altLang="x-none" sz="2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đục</a:t>
            </a:r>
            <a:r>
              <a:rPr lang="en-US" altLang="x-none" sz="2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khi</a:t>
            </a:r>
            <a:r>
              <a:rPr lang="en-US" altLang="x-none" sz="2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bụng</a:t>
            </a:r>
            <a:r>
              <a:rPr lang="en-US" altLang="x-none" sz="2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có</a:t>
            </a:r>
            <a:r>
              <a:rPr lang="en-US" altLang="x-none" sz="2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máu</a:t>
            </a:r>
            <a:endParaRPr lang="en-US" altLang="x-none" sz="2400" dirty="0">
              <a:solidFill>
                <a:srgbClr val="FF0000"/>
              </a:solidFill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90000"/>
              </a:lnSpc>
              <a:buFont typeface="Wingdings" pitchFamily="2" charset="2"/>
              <a:buChar char="Ø"/>
            </a:pPr>
            <a:r>
              <a:rPr lang="en-US" altLang="x-none" sz="2400" b="1" i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Sờ</a:t>
            </a:r>
            <a:r>
              <a:rPr lang="en-US" altLang="x-none" sz="2400" b="1" i="1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: </a:t>
            </a:r>
          </a:p>
          <a:p>
            <a:pPr lvl="1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Đau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khi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khám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mức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độ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đau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khu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trú</a:t>
            </a:r>
            <a:r>
              <a:rPr lang="en-US" altLang="x-none" sz="2400" dirty="0">
                <a:ea typeface="ＭＳ Ｐゴシック" panose="020B0600070205080204" pitchFamily="34" charset="-128"/>
              </a:rPr>
              <a:t> hay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lan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toả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lvl="1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Đề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kháng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thành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bụng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lvl="1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Cảm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ứng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phúc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mạc</a:t>
            </a:r>
            <a:endParaRPr lang="en-US" altLang="x-none" sz="2400" dirty="0">
              <a:ea typeface="ＭＳ Ｐゴシック" panose="020B0600070205080204" pitchFamily="34" charset="-12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Title 1">
            <a:extLst>
              <a:ext uri="{FF2B5EF4-FFF2-40B4-BE49-F238E27FC236}">
                <a16:creationId xmlns:a16="http://schemas.microsoft.com/office/drawing/2014/main" id="{354A3D28-35C8-6841-BBA0-CD78C8B65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vi-VN" altLang="x-none" sz="3600">
                <a:latin typeface="Arial"/>
                <a:ea typeface="ＭＳ Ｐゴシック" panose="020B0600070205080204" pitchFamily="34" charset="-128"/>
                <a:cs typeface="Arial"/>
              </a:rPr>
              <a:t>Các lưu ý khác</a:t>
            </a:r>
            <a:endParaRPr lang="x-none" altLang="x-none" sz="3600">
              <a:latin typeface="Arial"/>
              <a:ea typeface="ＭＳ Ｐゴシック" panose="020B0600070205080204" pitchFamily="34" charset="-128"/>
              <a:cs typeface="Arial"/>
            </a:endParaRPr>
          </a:p>
        </p:txBody>
      </p:sp>
      <p:sp>
        <p:nvSpPr>
          <p:cNvPr id="30722" name="Content Placeholder 2">
            <a:extLst>
              <a:ext uri="{FF2B5EF4-FFF2-40B4-BE49-F238E27FC236}">
                <a16:creationId xmlns:a16="http://schemas.microsoft.com/office/drawing/2014/main" id="{6B5282D1-229B-C548-AEC1-353A42E7BE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45987"/>
          </a:xfrm>
        </p:spPr>
        <p:txBody>
          <a:bodyPr/>
          <a:lstStyle/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Khám bụng lưu ý 4 vùng giải phẫu có thể liên quan chấn thương, vết thương bụng</a:t>
            </a: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Thăm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âm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đạo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trực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tràng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lvl="1" eaLnBrk="1" hangingPunct="1">
              <a:lnSpc>
                <a:spcPct val="150000"/>
              </a:lnSpc>
              <a:spcBef>
                <a:spcPts val="0"/>
              </a:spcBef>
              <a:buFont typeface="Arial"/>
              <a:buChar char="•"/>
            </a:pPr>
            <a:r>
              <a:rPr lang="en-US" altLang="x-none" sz="2400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Thăm</a:t>
            </a:r>
            <a:r>
              <a:rPr lang="en-US" altLang="x-none" sz="2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trực</a:t>
            </a:r>
            <a:r>
              <a:rPr lang="en-US" altLang="x-none" sz="2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tràng</a:t>
            </a:r>
            <a:r>
              <a:rPr lang="en-US" altLang="x-none" sz="2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có</a:t>
            </a:r>
            <a:r>
              <a:rPr lang="en-US" altLang="x-none" sz="2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máu</a:t>
            </a:r>
            <a:r>
              <a:rPr lang="en-US" altLang="x-none" sz="2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: </a:t>
            </a:r>
            <a:r>
              <a:rPr lang="en-US" altLang="x-none" sz="2400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thủng</a:t>
            </a:r>
            <a:r>
              <a:rPr lang="en-US" altLang="x-none" sz="2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ruột</a:t>
            </a:r>
            <a:endParaRPr lang="en-US" altLang="x-none" sz="2400" dirty="0">
              <a:solidFill>
                <a:srgbClr val="FF0000"/>
              </a:solidFill>
              <a:ea typeface="ＭＳ Ｐゴシック" panose="020B0600070205080204" pitchFamily="34" charset="-128"/>
            </a:endParaRPr>
          </a:p>
          <a:p>
            <a:pPr lvl="1" eaLnBrk="1" hangingPunct="1">
              <a:lnSpc>
                <a:spcPct val="150000"/>
              </a:lnSpc>
              <a:spcBef>
                <a:spcPts val="0"/>
              </a:spcBef>
              <a:buFont typeface="Arial"/>
              <a:buChar char="•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Túi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cùng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Douglas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căng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và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đau</a:t>
            </a:r>
            <a:r>
              <a:rPr lang="en-US" altLang="x-none" sz="2400" dirty="0">
                <a:ea typeface="ＭＳ Ｐゴシック" panose="020B0600070205080204" pitchFamily="34" charset="-128"/>
              </a:rPr>
              <a:t>: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ổ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bụng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có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nhiều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máu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Đánh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giá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thông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tiểu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Đánh giá thông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mũi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dạ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dày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b="1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Khám</a:t>
            </a:r>
            <a:r>
              <a:rPr lang="en-US" altLang="x-none" sz="2400" b="1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đi</a:t>
            </a:r>
            <a:r>
              <a:rPr lang="en-US" altLang="x-none" sz="2400" b="1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khám</a:t>
            </a:r>
            <a:r>
              <a:rPr lang="en-US" altLang="x-none" sz="2400" b="1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lại</a:t>
            </a:r>
            <a:r>
              <a:rPr lang="en-US" altLang="x-none" sz="2400" b="1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nhiều</a:t>
            </a:r>
            <a:r>
              <a:rPr lang="en-US" altLang="x-none" sz="2400" b="1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lần</a:t>
            </a:r>
            <a:endParaRPr lang="en-US" altLang="x-none" sz="2400" b="1" dirty="0">
              <a:solidFill>
                <a:srgbClr val="FF0000"/>
              </a:solidFill>
              <a:ea typeface="ＭＳ Ｐゴシック" panose="020B0600070205080204" pitchFamily="34" charset="-12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Title 1">
            <a:extLst>
              <a:ext uri="{FF2B5EF4-FFF2-40B4-BE49-F238E27FC236}">
                <a16:creationId xmlns:a16="http://schemas.microsoft.com/office/drawing/2014/main" id="{E625D0A4-7808-5544-AD79-25AA763B3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60337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x-none" sz="36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Cận</a:t>
            </a:r>
            <a:r>
              <a:rPr lang="en-US" altLang="x-none" sz="36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36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lâm</a:t>
            </a:r>
            <a:r>
              <a:rPr lang="en-US" altLang="x-none" sz="36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36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sàng</a:t>
            </a:r>
            <a:endParaRPr lang="en-US" altLang="x-none" sz="3600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31746" name="Content Placeholder 2">
            <a:extLst>
              <a:ext uri="{FF2B5EF4-FFF2-40B4-BE49-F238E27FC236}">
                <a16:creationId xmlns:a16="http://schemas.microsoft.com/office/drawing/2014/main" id="{57C413C3-1F2D-5249-B7F5-45FB59CC3D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783948"/>
            <a:ext cx="8229600" cy="4490109"/>
          </a:xfrm>
        </p:spPr>
        <p:txBody>
          <a:bodyPr/>
          <a:lstStyle/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Xét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nghiệm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máu</a:t>
            </a:r>
            <a:r>
              <a:rPr lang="en-US" altLang="x-none" sz="2400" dirty="0">
                <a:ea typeface="ＭＳ Ｐゴシック" panose="020B0600070205080204" pitchFamily="34" charset="-128"/>
              </a:rPr>
              <a:t>: CTM,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đông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cầm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máu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nhóm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máu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amylase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máu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nồng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độ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rượu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AST, ALT,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thử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thai</a:t>
            </a:r>
            <a:r>
              <a:rPr lang="en-US" altLang="x-none" sz="2400" dirty="0">
                <a:ea typeface="ＭＳ Ｐゴシック" panose="020B0600070205080204" pitchFamily="34" charset="-128"/>
              </a:rPr>
              <a:t>/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phụ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nữ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tuổi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sinh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đẻ</a:t>
            </a:r>
            <a:r>
              <a:rPr lang="is-IS" altLang="x-none" sz="2400" dirty="0" err="1">
                <a:ea typeface="ＭＳ Ｐゴシック" panose="020B0600070205080204" pitchFamily="34" charset="-128"/>
              </a:rPr>
              <a:t>…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Siêu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âm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đánh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giá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trọng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điểm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trong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chấn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thương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(FAST)</a:t>
            </a: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dirty="0">
                <a:ea typeface="ＭＳ Ｐゴシック" panose="020B0600070205080204" pitchFamily="34" charset="-128"/>
              </a:rPr>
              <a:t>X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quang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ngực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thẳng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X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quang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bụng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KSS</a:t>
            </a: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dirty="0">
                <a:ea typeface="ＭＳ Ｐゴシック" panose="020B0600070205080204" pitchFamily="34" charset="-128"/>
              </a:rPr>
              <a:t>X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quang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khung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chậu</a:t>
            </a:r>
            <a:r>
              <a:rPr lang="en-US" altLang="x-none" sz="2400" dirty="0">
                <a:ea typeface="ＭＳ Ｐゴシック" panose="020B0600070205080204" pitchFamily="34" charset="-128"/>
              </a:rPr>
              <a:t>: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nghi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ngờ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gãy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khung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chậu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dirty="0">
                <a:ea typeface="ＭＳ Ｐゴシック" panose="020B0600070205080204" pitchFamily="34" charset="-128"/>
              </a:rPr>
              <a:t>UIV, cystography: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nghi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tổn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thương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hệ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niệu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dirty="0">
                <a:ea typeface="ＭＳ Ｐゴシック" panose="020B0600070205080204" pitchFamily="34" charset="-128"/>
              </a:rPr>
              <a:t>CT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bụng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chậu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khi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huyết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động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ổn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định</a:t>
            </a:r>
            <a:endParaRPr lang="en-US" altLang="x-none" sz="2400" dirty="0">
              <a:ea typeface="ＭＳ Ｐゴシック" panose="020B0600070205080204" pitchFamily="34" charset="-12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Title 1">
            <a:extLst>
              <a:ext uri="{FF2B5EF4-FFF2-40B4-BE49-F238E27FC236}">
                <a16:creationId xmlns:a16="http://schemas.microsoft.com/office/drawing/2014/main" id="{76277814-C581-164C-A51F-89F14FAC1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7488" y="283390"/>
            <a:ext cx="2171700" cy="1143000"/>
          </a:xfrm>
        </p:spPr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FAST</a:t>
            </a:r>
          </a:p>
        </p:txBody>
      </p:sp>
      <p:pic>
        <p:nvPicPr>
          <p:cNvPr id="32770" name="Picture 4" descr="T2">
            <a:extLst>
              <a:ext uri="{FF2B5EF4-FFF2-40B4-BE49-F238E27FC236}">
                <a16:creationId xmlns:a16="http://schemas.microsoft.com/office/drawing/2014/main" id="{16586797-9D17-D24D-B150-B91989728E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1" r="44810" b="19019"/>
          <a:stretch>
            <a:fillRect/>
          </a:stretch>
        </p:blipFill>
        <p:spPr bwMode="auto">
          <a:xfrm>
            <a:off x="188913" y="1824038"/>
            <a:ext cx="2600325" cy="306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2771" name="TextBox 4">
            <a:extLst>
              <a:ext uri="{FF2B5EF4-FFF2-40B4-BE49-F238E27FC236}">
                <a16:creationId xmlns:a16="http://schemas.microsoft.com/office/drawing/2014/main" id="{72908AB0-9A68-2F44-9587-406261F8D54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79593" y="1824038"/>
            <a:ext cx="5904180" cy="28315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x-none" sz="2400" b="1" i="1" dirty="0" err="1">
                <a:solidFill>
                  <a:srgbClr val="0000FF"/>
                </a:solidFill>
              </a:rPr>
              <a:t>Khảo</a:t>
            </a:r>
            <a:r>
              <a:rPr lang="en-US" altLang="x-none" sz="2400" b="1" i="1" dirty="0">
                <a:solidFill>
                  <a:srgbClr val="0000FF"/>
                </a:solidFill>
              </a:rPr>
              <a:t> </a:t>
            </a:r>
            <a:r>
              <a:rPr lang="en-US" altLang="x-none" sz="2400" b="1" i="1" dirty="0" err="1">
                <a:solidFill>
                  <a:srgbClr val="0000FF"/>
                </a:solidFill>
              </a:rPr>
              <a:t>sát</a:t>
            </a:r>
            <a:r>
              <a:rPr lang="en-US" altLang="x-none" sz="2400" b="1" i="1" dirty="0">
                <a:solidFill>
                  <a:srgbClr val="0000FF"/>
                </a:solidFill>
              </a:rPr>
              <a:t> </a:t>
            </a:r>
            <a:r>
              <a:rPr lang="en-US" altLang="x-none" sz="2400" b="1" i="1" dirty="0" err="1">
                <a:solidFill>
                  <a:srgbClr val="0000FF"/>
                </a:solidFill>
              </a:rPr>
              <a:t>bốn</a:t>
            </a:r>
            <a:r>
              <a:rPr lang="en-US" altLang="x-none" sz="2400" b="1" i="1" dirty="0">
                <a:solidFill>
                  <a:srgbClr val="0000FF"/>
                </a:solidFill>
              </a:rPr>
              <a:t> </a:t>
            </a:r>
            <a:r>
              <a:rPr lang="en-US" altLang="x-none" sz="2400" b="1" i="1" dirty="0" err="1">
                <a:solidFill>
                  <a:srgbClr val="0000FF"/>
                </a:solidFill>
              </a:rPr>
              <a:t>vùng</a:t>
            </a:r>
            <a:r>
              <a:rPr lang="en-US" altLang="x-none" sz="2400" b="1" i="1" dirty="0">
                <a:solidFill>
                  <a:srgbClr val="0000FF"/>
                </a:solidFill>
              </a:rPr>
              <a:t> </a:t>
            </a:r>
            <a:r>
              <a:rPr lang="en-US" altLang="x-none" sz="2400" b="1" i="1" dirty="0" err="1">
                <a:solidFill>
                  <a:srgbClr val="0000FF"/>
                </a:solidFill>
              </a:rPr>
              <a:t>trong</a:t>
            </a:r>
            <a:r>
              <a:rPr lang="en-US" altLang="x-none" sz="2400" b="1" i="1" dirty="0">
                <a:solidFill>
                  <a:srgbClr val="0000FF"/>
                </a:solidFill>
              </a:rPr>
              <a:t> </a:t>
            </a:r>
            <a:r>
              <a:rPr lang="en-US" altLang="x-none" sz="2400" b="1" i="1" dirty="0" err="1">
                <a:solidFill>
                  <a:srgbClr val="0000FF"/>
                </a:solidFill>
              </a:rPr>
              <a:t>cấp</a:t>
            </a:r>
            <a:r>
              <a:rPr lang="en-US" altLang="x-none" sz="2400" b="1" i="1" dirty="0">
                <a:solidFill>
                  <a:srgbClr val="0000FF"/>
                </a:solidFill>
              </a:rPr>
              <a:t> </a:t>
            </a:r>
            <a:r>
              <a:rPr lang="en-US" altLang="x-none" sz="2400" b="1" i="1" dirty="0" err="1">
                <a:solidFill>
                  <a:srgbClr val="0000FF"/>
                </a:solidFill>
              </a:rPr>
              <a:t>cứu</a:t>
            </a:r>
            <a:endParaRPr lang="en-US" altLang="x-none" sz="2400" b="1" i="1" dirty="0">
              <a:solidFill>
                <a:srgbClr val="0000FF"/>
              </a:solidFill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AutoNum type="arabicParenBoth"/>
            </a:pPr>
            <a:r>
              <a:rPr lang="en-US" altLang="x-none" sz="2400" dirty="0" err="1"/>
              <a:t> Quanh</a:t>
            </a:r>
            <a:r>
              <a:rPr lang="en-US" altLang="x-none" sz="2400" dirty="0"/>
              <a:t> </a:t>
            </a:r>
            <a:r>
              <a:rPr lang="en-US" altLang="x-none" sz="2400" dirty="0" err="1"/>
              <a:t>tim</a:t>
            </a:r>
            <a:r>
              <a:rPr lang="en-US" altLang="x-none" sz="2400" dirty="0"/>
              <a:t>: </a:t>
            </a:r>
            <a:r>
              <a:rPr lang="en-US" altLang="x-none" sz="2400" dirty="0" err="1"/>
              <a:t>tràn</a:t>
            </a:r>
            <a:r>
              <a:rPr lang="en-US" altLang="x-none" sz="2400" dirty="0"/>
              <a:t> </a:t>
            </a:r>
            <a:r>
              <a:rPr lang="en-US" altLang="x-none" sz="2400" dirty="0" err="1"/>
              <a:t>dịch</a:t>
            </a:r>
            <a:r>
              <a:rPr lang="en-US" altLang="x-none" sz="2400" dirty="0"/>
              <a:t> </a:t>
            </a:r>
            <a:r>
              <a:rPr lang="en-US" altLang="x-none" sz="2400" dirty="0" err="1"/>
              <a:t>màng</a:t>
            </a:r>
            <a:r>
              <a:rPr lang="en-US" altLang="x-none" sz="2400" dirty="0"/>
              <a:t> </a:t>
            </a:r>
            <a:r>
              <a:rPr lang="en-US" altLang="x-none" sz="2400" dirty="0" err="1"/>
              <a:t>tim</a:t>
            </a:r>
            <a:endParaRPr lang="en-US" altLang="x-none" sz="2400" dirty="0"/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x-none" sz="2400" dirty="0"/>
              <a:t>(2) ¼ </a:t>
            </a:r>
            <a:r>
              <a:rPr lang="en-US" altLang="x-none" sz="2400" dirty="0" err="1"/>
              <a:t>trên</a:t>
            </a:r>
            <a:r>
              <a:rPr lang="en-US" altLang="x-none" sz="2400" dirty="0"/>
              <a:t> P: </a:t>
            </a:r>
            <a:r>
              <a:rPr lang="en-US" altLang="x-none" sz="2400" dirty="0" err="1"/>
              <a:t>vỡ</a:t>
            </a:r>
            <a:r>
              <a:rPr lang="en-US" altLang="x-none" sz="2400" dirty="0"/>
              <a:t> </a:t>
            </a:r>
            <a:r>
              <a:rPr lang="en-US" altLang="x-none" sz="2400" dirty="0" err="1"/>
              <a:t>gan</a:t>
            </a:r>
            <a:r>
              <a:rPr lang="en-US" altLang="x-none" sz="2400" dirty="0"/>
              <a:t>, </a:t>
            </a:r>
            <a:r>
              <a:rPr lang="en-US" altLang="x-none" sz="2400" dirty="0" err="1"/>
              <a:t>dịch</a:t>
            </a:r>
            <a:r>
              <a:rPr lang="en-US" altLang="x-none" sz="2400" dirty="0"/>
              <a:t> </a:t>
            </a:r>
            <a:r>
              <a:rPr lang="en-US" altLang="x-none" sz="2400" dirty="0" err="1"/>
              <a:t>quanh</a:t>
            </a:r>
            <a:r>
              <a:rPr lang="en-US" altLang="x-none" sz="2400" dirty="0"/>
              <a:t> </a:t>
            </a:r>
            <a:r>
              <a:rPr lang="en-US" altLang="x-none" sz="2400" dirty="0" err="1"/>
              <a:t>gan</a:t>
            </a:r>
            <a:r>
              <a:rPr lang="en-US" altLang="x-none" sz="2400" dirty="0"/>
              <a:t>, TDMP P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AutoNum type="arabicParenBoth"/>
            </a:pPr>
            <a:r>
              <a:rPr lang="en-US" altLang="x-none" sz="2400" dirty="0"/>
              <a:t> ¼ </a:t>
            </a:r>
            <a:r>
              <a:rPr lang="en-US" altLang="x-none" sz="2400" dirty="0" err="1"/>
              <a:t>trên</a:t>
            </a:r>
            <a:r>
              <a:rPr lang="en-US" altLang="x-none" sz="2400" dirty="0"/>
              <a:t> T: </a:t>
            </a:r>
            <a:r>
              <a:rPr lang="en-US" altLang="x-none" sz="2400" dirty="0" err="1"/>
              <a:t>vỡ</a:t>
            </a:r>
            <a:r>
              <a:rPr lang="en-US" altLang="x-none" sz="2400" dirty="0"/>
              <a:t> </a:t>
            </a:r>
            <a:r>
              <a:rPr lang="en-US" altLang="x-none" sz="2400" dirty="0" err="1"/>
              <a:t>lách</a:t>
            </a:r>
            <a:r>
              <a:rPr lang="en-US" altLang="x-none" sz="2400" dirty="0"/>
              <a:t>, </a:t>
            </a:r>
            <a:r>
              <a:rPr lang="en-US" altLang="x-none" sz="2400" dirty="0" err="1"/>
              <a:t>dịch</a:t>
            </a:r>
            <a:r>
              <a:rPr lang="en-US" altLang="x-none" sz="2400" dirty="0"/>
              <a:t> </a:t>
            </a:r>
            <a:r>
              <a:rPr lang="en-US" altLang="x-none" sz="2400" dirty="0" err="1"/>
              <a:t>quanh</a:t>
            </a:r>
            <a:r>
              <a:rPr lang="en-US" altLang="x-none" sz="2400" dirty="0"/>
              <a:t> </a:t>
            </a:r>
            <a:r>
              <a:rPr lang="en-US" altLang="x-none" sz="2400" dirty="0" err="1"/>
              <a:t>lách</a:t>
            </a:r>
            <a:r>
              <a:rPr lang="en-US" altLang="x-none" sz="2400" dirty="0"/>
              <a:t>, TDMP T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AutoNum type="arabicParenBoth"/>
            </a:pPr>
            <a:r>
              <a:rPr lang="en-US" altLang="x-none" sz="2400" dirty="0" err="1"/>
              <a:t> Hạ</a:t>
            </a:r>
            <a:r>
              <a:rPr lang="en-US" altLang="x-none" sz="2400" dirty="0"/>
              <a:t> </a:t>
            </a:r>
            <a:r>
              <a:rPr lang="en-US" altLang="x-none" sz="2400" dirty="0" err="1"/>
              <a:t>vị</a:t>
            </a:r>
            <a:r>
              <a:rPr lang="en-US" altLang="x-none" sz="2400" dirty="0"/>
              <a:t>: </a:t>
            </a:r>
            <a:r>
              <a:rPr lang="en-US" altLang="x-none" sz="2400" dirty="0" err="1"/>
              <a:t>dịch</a:t>
            </a:r>
            <a:r>
              <a:rPr lang="en-US" altLang="x-none" sz="2400" dirty="0"/>
              <a:t> </a:t>
            </a:r>
            <a:r>
              <a:rPr lang="en-US" altLang="x-none" sz="2400" dirty="0" err="1"/>
              <a:t>túi</a:t>
            </a:r>
            <a:r>
              <a:rPr lang="en-US" altLang="x-none" sz="2400" dirty="0"/>
              <a:t> </a:t>
            </a:r>
            <a:r>
              <a:rPr lang="en-US" altLang="x-none" sz="2400" dirty="0" err="1"/>
              <a:t>cùng</a:t>
            </a:r>
            <a:endParaRPr lang="en-US" altLang="x-none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Title 1">
            <a:extLst>
              <a:ext uri="{FF2B5EF4-FFF2-40B4-BE49-F238E27FC236}">
                <a16:creationId xmlns:a16="http://schemas.microsoft.com/office/drawing/2014/main" id="{70A4C08A-00E6-404E-B01A-266A876E9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3232" y="274638"/>
            <a:ext cx="7023567" cy="709612"/>
          </a:xfrm>
        </p:spPr>
        <p:txBody>
          <a:bodyPr/>
          <a:lstStyle/>
          <a:p>
            <a:pPr eaLnBrk="1" hangingPunct="1"/>
            <a:r>
              <a:rPr lang="en-US" altLang="x-none" sz="32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Siêu âm khảo sát trong chấn thương</a:t>
            </a:r>
          </a:p>
        </p:txBody>
      </p:sp>
      <p:pic>
        <p:nvPicPr>
          <p:cNvPr id="33794" name="Picture 4" descr="T3">
            <a:extLst>
              <a:ext uri="{FF2B5EF4-FFF2-40B4-BE49-F238E27FC236}">
                <a16:creationId xmlns:a16="http://schemas.microsoft.com/office/drawing/2014/main" id="{2C9612BE-B939-174F-A7FC-48E8BF8EB4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3" t="3687" r="47198" b="16496"/>
          <a:stretch>
            <a:fillRect/>
          </a:stretch>
        </p:blipFill>
        <p:spPr bwMode="auto">
          <a:xfrm>
            <a:off x="134938" y="1752600"/>
            <a:ext cx="4257675" cy="4257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3795" name="Picture 4" descr="T4">
            <a:extLst>
              <a:ext uri="{FF2B5EF4-FFF2-40B4-BE49-F238E27FC236}">
                <a16:creationId xmlns:a16="http://schemas.microsoft.com/office/drawing/2014/main" id="{A220DD5A-148D-5E4E-BD11-57C596FE45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3" t="3445" r="52362" b="21220"/>
          <a:stretch>
            <a:fillRect/>
          </a:stretch>
        </p:blipFill>
        <p:spPr bwMode="auto">
          <a:xfrm>
            <a:off x="4392613" y="1752600"/>
            <a:ext cx="4294187" cy="4151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6" name="TextBox 5">
            <a:extLst>
              <a:ext uri="{FF2B5EF4-FFF2-40B4-BE49-F238E27FC236}">
                <a16:creationId xmlns:a16="http://schemas.microsoft.com/office/drawing/2014/main" id="{21F8DBCE-21AD-D948-8F91-FE4FB55434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7400" y="6027738"/>
            <a:ext cx="2779713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x-none" sz="1800"/>
              <a:t>Vùng dưới gan bình thường</a:t>
            </a:r>
          </a:p>
        </p:txBody>
      </p:sp>
      <p:sp>
        <p:nvSpPr>
          <p:cNvPr id="33797" name="TextBox 6">
            <a:extLst>
              <a:ext uri="{FF2B5EF4-FFF2-40B4-BE49-F238E27FC236}">
                <a16:creationId xmlns:a16="http://schemas.microsoft.com/office/drawing/2014/main" id="{3B67A76E-7521-D947-9133-7E8A907FE3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92663" y="6010275"/>
            <a:ext cx="36830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x-none" sz="1800"/>
              <a:t>Dịch máu ở trên gan và rãnh Morison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itle 1">
            <a:extLst>
              <a:ext uri="{FF2B5EF4-FFF2-40B4-BE49-F238E27FC236}">
                <a16:creationId xmlns:a16="http://schemas.microsoft.com/office/drawing/2014/main" id="{C320D3D0-7138-9A4D-8A4B-616BC9849A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Mục tiêu bài học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4AE8A9-D848-F942-8609-E4992BDE1F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247" y="1663004"/>
            <a:ext cx="8670771" cy="4280596"/>
          </a:xfrm>
        </p:spPr>
        <p:txBody>
          <a:bodyPr>
            <a:normAutofit/>
          </a:bodyPr>
          <a:lstStyle/>
          <a:p>
            <a:pPr marL="514350" indent="-514350" eaLnBrk="1" hangingPunct="1">
              <a:lnSpc>
                <a:spcPct val="150000"/>
              </a:lnSpc>
              <a:spcBef>
                <a:spcPts val="0"/>
              </a:spcBef>
              <a:buFont typeface="+mj-lt"/>
              <a:buAutoNum type="arabicPeriod"/>
              <a:defRPr/>
            </a:pP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Trình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bày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cơ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chế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chấn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thương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và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vết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thương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bụng</a:t>
            </a:r>
            <a:endParaRPr lang="en-US" altLang="x-none" sz="2400" i="1" dirty="0">
              <a:solidFill>
                <a:srgbClr val="0000FF"/>
              </a:solidFill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  <a:p>
            <a:pPr marL="514350" indent="-514350" eaLnBrk="1" hangingPunct="1">
              <a:lnSpc>
                <a:spcPct val="150000"/>
              </a:lnSpc>
              <a:spcBef>
                <a:spcPts val="0"/>
              </a:spcBef>
              <a:buFont typeface="+mj-lt"/>
              <a:buAutoNum type="arabicPeriod"/>
              <a:defRPr/>
            </a:pP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Thực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hiện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khám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lâm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sàng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chấn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thương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,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vết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thương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bụng</a:t>
            </a:r>
            <a:endParaRPr lang="en-US" altLang="x-none" sz="2400" i="1" dirty="0">
              <a:solidFill>
                <a:srgbClr val="0000FF"/>
              </a:solidFill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  <a:p>
            <a:pPr marL="514350" indent="-514350" eaLnBrk="1" hangingPunct="1">
              <a:lnSpc>
                <a:spcPct val="150000"/>
              </a:lnSpc>
              <a:spcBef>
                <a:spcPts val="0"/>
              </a:spcBef>
              <a:buFont typeface="+mj-lt"/>
              <a:buAutoNum type="arabicPeriod"/>
              <a:defRPr/>
            </a:pP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Thực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hiện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đúng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chỉ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định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LCS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và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lý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giải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kết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quả</a:t>
            </a:r>
            <a:endParaRPr lang="en-US" altLang="x-none" sz="2400" i="1" dirty="0">
              <a:solidFill>
                <a:srgbClr val="0000FF"/>
              </a:solidFill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  <a:p>
            <a:pPr marL="514350" indent="-514350" eaLnBrk="1" hangingPunct="1">
              <a:lnSpc>
                <a:spcPct val="150000"/>
              </a:lnSpc>
              <a:spcBef>
                <a:spcPts val="0"/>
              </a:spcBef>
              <a:buFont typeface="+mj-lt"/>
              <a:buAutoNum type="arabicPeriod"/>
              <a:defRPr/>
            </a:pP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Thực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hiện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được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các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bước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tiếp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cận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ban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đầu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một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trường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hợp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chấn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thương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hoặc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vết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thương</a:t>
            </a:r>
            <a:r>
              <a:rPr lang="en-US" altLang="x-none" sz="2400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bụng</a:t>
            </a:r>
          </a:p>
          <a:p>
            <a:pPr marL="514350" indent="-514350" eaLnBrk="1" hangingPunct="1">
              <a:lnSpc>
                <a:spcPct val="150000"/>
              </a:lnSpc>
              <a:spcBef>
                <a:spcPts val="0"/>
              </a:spcBef>
              <a:buFont typeface="+mj-lt"/>
              <a:buAutoNum type="arabicPeriod"/>
              <a:defRPr/>
            </a:pPr>
            <a:r>
              <a:rPr lang="en-US" altLang="x-none" sz="2400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Ra được quyết định điều trị các tình huống chấn thương, vết thương bụng</a:t>
            </a:r>
          </a:p>
          <a:p>
            <a:pPr marL="0" indent="0" eaLnBrk="1" hangingPunct="1">
              <a:lnSpc>
                <a:spcPct val="80000"/>
              </a:lnSpc>
              <a:buNone/>
              <a:defRPr/>
            </a:pPr>
            <a:endParaRPr lang="en-US" altLang="x-none" sz="3000" dirty="0">
              <a:ea typeface="ＭＳ Ｐゴシック" panose="020B0600070205080204" pitchFamily="34" charset="-12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Title 1">
            <a:extLst>
              <a:ext uri="{FF2B5EF4-FFF2-40B4-BE49-F238E27FC236}">
                <a16:creationId xmlns:a16="http://schemas.microsoft.com/office/drawing/2014/main" id="{E54AAF6F-03F4-2F41-8686-D8FACAA041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325" y="0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FAST</a:t>
            </a:r>
          </a:p>
        </p:txBody>
      </p:sp>
      <p:sp>
        <p:nvSpPr>
          <p:cNvPr id="34818" name="Content Placeholder 2">
            <a:extLst>
              <a:ext uri="{FF2B5EF4-FFF2-40B4-BE49-F238E27FC236}">
                <a16:creationId xmlns:a16="http://schemas.microsoft.com/office/drawing/2014/main" id="{38C844D5-4961-064B-9649-C02BD8E563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5164138"/>
          </a:xfrm>
        </p:spPr>
        <p:txBody>
          <a:bodyPr/>
          <a:lstStyle/>
          <a:p>
            <a:pPr eaLnBrk="1" hangingPunct="1">
              <a:buFont typeface="Wingdings" pitchFamily="2" charset="2"/>
              <a:buChar char="Ø"/>
            </a:pPr>
            <a:r>
              <a:rPr lang="en-US" altLang="x-none" sz="2400" b="1" i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Ưu:</a:t>
            </a:r>
            <a:endParaRPr lang="en-US" altLang="x-none" sz="2400" b="1" i="1" dirty="0">
              <a:solidFill>
                <a:srgbClr val="0000FF"/>
              </a:solidFill>
              <a:ea typeface="ＭＳ Ｐゴシック" panose="020B0600070205080204" pitchFamily="34" charset="-128"/>
            </a:endParaRPr>
          </a:p>
          <a:p>
            <a:pPr lvl="1" eaLnBrk="1" hangingPunct="1"/>
            <a:r>
              <a:rPr lang="en-US" altLang="x-none" sz="2400" dirty="0" err="1">
                <a:ea typeface="ＭＳ Ｐゴシック" panose="020B0600070205080204" pitchFamily="34" charset="-128"/>
              </a:rPr>
              <a:t>Độ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nhạy</a:t>
            </a:r>
            <a:r>
              <a:rPr lang="en-US" altLang="x-none" sz="2400" dirty="0">
                <a:ea typeface="ＭＳ Ｐゴシック" panose="020B0600070205080204" pitchFamily="34" charset="-128"/>
              </a:rPr>
              <a:t>: 70-95%; </a:t>
            </a:r>
            <a:r>
              <a:rPr lang="en-US" altLang="x-none" sz="2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&gt; 96% </a:t>
            </a:r>
            <a:r>
              <a:rPr lang="en-US" altLang="x-none" sz="2400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nếu</a:t>
            </a:r>
            <a:r>
              <a:rPr lang="en-US" altLang="x-none" sz="2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lượng</a:t>
            </a:r>
            <a:r>
              <a:rPr lang="en-US" altLang="x-none" sz="2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máu</a:t>
            </a:r>
            <a:r>
              <a:rPr lang="en-US" altLang="x-none" sz="2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&gt;800 ml</a:t>
            </a:r>
          </a:p>
          <a:p>
            <a:pPr lvl="1" eaLnBrk="1" hangingPunct="1"/>
            <a:r>
              <a:rPr lang="en-US" altLang="x-none" sz="2400" dirty="0" err="1">
                <a:ea typeface="ＭＳ Ｐゴシック" panose="020B0600070205080204" pitchFamily="34" charset="-128"/>
              </a:rPr>
              <a:t>Nhanh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chóng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cho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kết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quả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ngay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lvl="1" eaLnBrk="1" hangingPunct="1"/>
            <a:r>
              <a:rPr lang="en-US" altLang="x-none" sz="2400" dirty="0" err="1">
                <a:ea typeface="ＭＳ Ｐゴシック" panose="020B0600070205080204" pitchFamily="34" charset="-128"/>
              </a:rPr>
              <a:t>Dễ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dàng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thực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hiện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lặp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lại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lvl="1" eaLnBrk="1" hangingPunct="1"/>
            <a:r>
              <a:rPr lang="en-US" altLang="x-none" sz="2400" dirty="0">
                <a:ea typeface="ＭＳ Ｐゴシック" panose="020B0600070205080204" pitchFamily="34" charset="-128"/>
              </a:rPr>
              <a:t>BN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không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cần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phải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rời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khỏi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phòng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cấp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cứu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eaLnBrk="1" hangingPunct="1">
              <a:buFont typeface="Wingdings" pitchFamily="2" charset="2"/>
              <a:buChar char="Ø"/>
            </a:pPr>
            <a:r>
              <a:rPr lang="en-US" altLang="x-none" sz="2400" b="1" i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Nhược</a:t>
            </a:r>
            <a:r>
              <a:rPr lang="en-US" altLang="x-none" sz="2400" b="1" i="1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:</a:t>
            </a:r>
          </a:p>
          <a:p>
            <a:pPr lvl="1" eaLnBrk="1" hangingPunct="1"/>
            <a:r>
              <a:rPr lang="en-US" altLang="x-none" sz="2400" dirty="0" err="1">
                <a:ea typeface="ＭＳ Ｐゴシック" panose="020B0600070205080204" pitchFamily="34" charset="-128"/>
              </a:rPr>
              <a:t>Máu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ít</a:t>
            </a:r>
            <a:r>
              <a:rPr lang="en-US" altLang="x-none" sz="2400" dirty="0">
                <a:ea typeface="ＭＳ Ｐゴシック" panose="020B0600070205080204" pitchFamily="34" charset="-128"/>
              </a:rPr>
              <a:t>: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âm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tính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giả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lvl="1" eaLnBrk="1" hangingPunct="1"/>
            <a:r>
              <a:rPr lang="en-US" altLang="x-none" sz="2400" dirty="0" err="1">
                <a:ea typeface="ＭＳ Ｐゴシック" panose="020B0600070205080204" pitchFamily="34" charset="-128"/>
              </a:rPr>
              <a:t>Phụ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thuộc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người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thực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hiện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lvl="1" eaLnBrk="1" hangingPunct="1"/>
            <a:r>
              <a:rPr lang="en-US" altLang="x-none" sz="2400" dirty="0" err="1">
                <a:ea typeface="ＭＳ Ｐゴシック" panose="020B0600070205080204" pitchFamily="34" charset="-128"/>
              </a:rPr>
              <a:t>Không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mô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tả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rõ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tổn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thương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tạng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lvl="1" eaLnBrk="1" hangingPunct="1"/>
            <a:r>
              <a:rPr lang="en-US" altLang="x-none" sz="2400" dirty="0" err="1">
                <a:ea typeface="ＭＳ Ｐゴシック" panose="020B0600070205080204" pitchFamily="34" charset="-128"/>
              </a:rPr>
              <a:t>Không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xác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định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được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nguyên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nhân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dịch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ổ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bụng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lvl="1" eaLnBrk="1" hangingPunct="1"/>
            <a:r>
              <a:rPr lang="en-US" altLang="x-none" sz="2400" dirty="0" err="1">
                <a:ea typeface="ＭＳ Ｐゴシック" panose="020B0600070205080204" pitchFamily="34" charset="-128"/>
              </a:rPr>
              <a:t>Khó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khăn: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bệnh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nhân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béo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phì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ruột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trướng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hơi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tràn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khí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dưới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da</a:t>
            </a:r>
          </a:p>
          <a:p>
            <a:pPr eaLnBrk="1" hangingPunct="1">
              <a:buFont typeface="Arial" panose="020B0604020202020204" pitchFamily="34" charset="0"/>
              <a:buNone/>
            </a:pPr>
            <a:endParaRPr lang="en-US" altLang="x-none" sz="2400" dirty="0">
              <a:ea typeface="ＭＳ Ｐゴシック" panose="020B0600070205080204" pitchFamily="34" charset="-128"/>
            </a:endParaRPr>
          </a:p>
          <a:p>
            <a:pPr eaLnBrk="1" hangingPunct="1">
              <a:buFont typeface="Arial" panose="020B0604020202020204" pitchFamily="34" charset="0"/>
              <a:buNone/>
            </a:pPr>
            <a:endParaRPr lang="en-US" altLang="x-none" dirty="0">
              <a:ea typeface="ＭＳ Ｐゴシック" panose="020B0600070205080204" pitchFamily="34" charset="-12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Title 1">
            <a:extLst>
              <a:ext uri="{FF2B5EF4-FFF2-40B4-BE49-F238E27FC236}">
                <a16:creationId xmlns:a16="http://schemas.microsoft.com/office/drawing/2014/main" id="{33697B95-29E1-C14E-B307-00B869933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X quang</a:t>
            </a:r>
          </a:p>
        </p:txBody>
      </p:sp>
      <p:pic>
        <p:nvPicPr>
          <p:cNvPr id="35843" name="Picture 4" descr="109400946-chest-xray-film-of-a-posttraumatic-patient-showing-free-air-under-dome-of-right-diaphragm-from-hollo.jpg">
            <a:extLst>
              <a:ext uri="{FF2B5EF4-FFF2-40B4-BE49-F238E27FC236}">
                <a16:creationId xmlns:a16="http://schemas.microsoft.com/office/drawing/2014/main" id="{4483EE72-A80B-8B4B-A752-538F7C7C4E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58" t="6961" r="17850"/>
          <a:stretch>
            <a:fillRect/>
          </a:stretch>
        </p:blipFill>
        <p:spPr bwMode="auto">
          <a:xfrm>
            <a:off x="3335893" y="1916540"/>
            <a:ext cx="2923110" cy="27377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83921" y="1644413"/>
            <a:ext cx="3262394" cy="44319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200" b="1" i="1" dirty="0">
                <a:solidFill>
                  <a:srgbClr val="0000FF"/>
                </a:solidFill>
              </a:rPr>
              <a:t>X </a:t>
            </a:r>
            <a:r>
              <a:rPr lang="en-US" sz="2200" b="1" i="1" dirty="0" err="1">
                <a:solidFill>
                  <a:srgbClr val="0000FF"/>
                </a:solidFill>
              </a:rPr>
              <a:t>quang</a:t>
            </a:r>
            <a:r>
              <a:rPr lang="en-US" sz="2200" b="1" i="1" dirty="0">
                <a:solidFill>
                  <a:srgbClr val="0000FF"/>
                </a:solidFill>
              </a:rPr>
              <a:t> </a:t>
            </a:r>
            <a:r>
              <a:rPr lang="en-US" sz="2200" b="1" i="1" dirty="0" err="1">
                <a:solidFill>
                  <a:srgbClr val="0000FF"/>
                </a:solidFill>
              </a:rPr>
              <a:t>ngực</a:t>
            </a:r>
            <a:r>
              <a:rPr lang="en-US" sz="2200" b="1" i="1" dirty="0">
                <a:solidFill>
                  <a:srgbClr val="0000FF"/>
                </a:solidFill>
              </a:rPr>
              <a:t>:</a:t>
            </a:r>
          </a:p>
          <a:p>
            <a:pPr>
              <a:lnSpc>
                <a:spcPct val="120000"/>
              </a:lnSpc>
            </a:pPr>
            <a:r>
              <a:rPr lang="en-US" sz="2200" dirty="0" err="1"/>
              <a:t>Tràn</a:t>
            </a:r>
            <a:r>
              <a:rPr lang="en-US" sz="2200" dirty="0"/>
              <a:t> </a:t>
            </a:r>
            <a:r>
              <a:rPr lang="en-US" sz="2200" dirty="0" err="1"/>
              <a:t>dịch</a:t>
            </a:r>
            <a:r>
              <a:rPr lang="en-US" sz="2200" dirty="0"/>
              <a:t> </a:t>
            </a:r>
            <a:r>
              <a:rPr lang="en-US" sz="2200" dirty="0" err="1"/>
              <a:t>màng</a:t>
            </a:r>
            <a:r>
              <a:rPr lang="en-US" sz="2200" dirty="0"/>
              <a:t> </a:t>
            </a:r>
            <a:r>
              <a:rPr lang="en-US" sz="2200" dirty="0" err="1"/>
              <a:t>phổi</a:t>
            </a:r>
            <a:endParaRPr lang="en-US" sz="2200" dirty="0"/>
          </a:p>
          <a:p>
            <a:pPr>
              <a:lnSpc>
                <a:spcPct val="120000"/>
              </a:lnSpc>
            </a:pPr>
            <a:r>
              <a:rPr lang="en-US" sz="2200" dirty="0" err="1"/>
              <a:t>Tràn</a:t>
            </a:r>
            <a:r>
              <a:rPr lang="en-US" sz="2200" dirty="0"/>
              <a:t> </a:t>
            </a:r>
            <a:r>
              <a:rPr lang="en-US" sz="2200" dirty="0" err="1"/>
              <a:t>khí</a:t>
            </a:r>
            <a:r>
              <a:rPr lang="en-US" sz="2200" dirty="0"/>
              <a:t> </a:t>
            </a:r>
            <a:r>
              <a:rPr lang="en-US" sz="2200" dirty="0" err="1"/>
              <a:t>màn</a:t>
            </a:r>
            <a:r>
              <a:rPr lang="en-US" sz="2200" dirty="0"/>
              <a:t> </a:t>
            </a:r>
            <a:r>
              <a:rPr lang="en-US" sz="2200" dirty="0" err="1"/>
              <a:t>phổi</a:t>
            </a:r>
            <a:endParaRPr lang="en-US" sz="2200" dirty="0"/>
          </a:p>
          <a:p>
            <a:pPr>
              <a:lnSpc>
                <a:spcPct val="120000"/>
              </a:lnSpc>
            </a:pPr>
            <a:r>
              <a:rPr lang="en-US" sz="2200" dirty="0" err="1"/>
              <a:t>Gãy</a:t>
            </a:r>
            <a:r>
              <a:rPr lang="en-US" sz="2200" dirty="0"/>
              <a:t> </a:t>
            </a:r>
            <a:r>
              <a:rPr lang="en-US" sz="2200" dirty="0" err="1"/>
              <a:t>xương</a:t>
            </a:r>
            <a:r>
              <a:rPr lang="en-US" sz="2200" dirty="0"/>
              <a:t> </a:t>
            </a:r>
            <a:r>
              <a:rPr lang="en-US" sz="2200" dirty="0" err="1"/>
              <a:t>sườn</a:t>
            </a:r>
            <a:endParaRPr lang="en-US" sz="2200" dirty="0"/>
          </a:p>
          <a:p>
            <a:pPr>
              <a:lnSpc>
                <a:spcPct val="120000"/>
              </a:lnSpc>
            </a:pPr>
            <a:r>
              <a:rPr lang="en-US" sz="2200" dirty="0" err="1"/>
              <a:t>Dị</a:t>
            </a:r>
            <a:r>
              <a:rPr lang="en-US" sz="2200" dirty="0"/>
              <a:t> </a:t>
            </a:r>
            <a:r>
              <a:rPr lang="en-US" sz="2200" dirty="0" err="1"/>
              <a:t>vật</a:t>
            </a:r>
            <a:endParaRPr lang="en-US" sz="2200" dirty="0"/>
          </a:p>
          <a:p>
            <a:pPr>
              <a:lnSpc>
                <a:spcPct val="120000"/>
              </a:lnSpc>
            </a:pPr>
            <a:r>
              <a:rPr lang="en-US" sz="2200" dirty="0" err="1"/>
              <a:t>Liềm</a:t>
            </a:r>
            <a:r>
              <a:rPr lang="en-US" sz="2200" dirty="0"/>
              <a:t> </a:t>
            </a:r>
            <a:r>
              <a:rPr lang="en-US" sz="2200" dirty="0" err="1"/>
              <a:t>hơi</a:t>
            </a:r>
            <a:r>
              <a:rPr lang="en-US" sz="2200" dirty="0"/>
              <a:t> </a:t>
            </a:r>
            <a:r>
              <a:rPr lang="en-US" sz="2200" dirty="0" err="1"/>
              <a:t>dưới</a:t>
            </a:r>
            <a:r>
              <a:rPr lang="en-US" sz="2200" dirty="0"/>
              <a:t> </a:t>
            </a:r>
            <a:r>
              <a:rPr lang="en-US" sz="2200" dirty="0" err="1"/>
              <a:t>hoành</a:t>
            </a:r>
            <a:endParaRPr lang="en-US" sz="2200" dirty="0"/>
          </a:p>
          <a:p>
            <a:pPr>
              <a:lnSpc>
                <a:spcPct val="120000"/>
              </a:lnSpc>
            </a:pPr>
            <a:r>
              <a:rPr lang="en-US" sz="2200" b="1" i="1" dirty="0">
                <a:solidFill>
                  <a:srgbClr val="0000FF"/>
                </a:solidFill>
              </a:rPr>
              <a:t>X </a:t>
            </a:r>
            <a:r>
              <a:rPr lang="en-US" sz="2200" b="1" i="1" dirty="0" err="1">
                <a:solidFill>
                  <a:srgbClr val="0000FF"/>
                </a:solidFill>
              </a:rPr>
              <a:t>quang</a:t>
            </a:r>
            <a:r>
              <a:rPr lang="en-US" sz="2200" b="1" i="1" dirty="0">
                <a:solidFill>
                  <a:srgbClr val="0000FF"/>
                </a:solidFill>
              </a:rPr>
              <a:t> </a:t>
            </a:r>
            <a:r>
              <a:rPr lang="en-US" sz="2200" b="1" i="1" dirty="0" err="1">
                <a:solidFill>
                  <a:srgbClr val="0000FF"/>
                </a:solidFill>
              </a:rPr>
              <a:t>bụng</a:t>
            </a:r>
            <a:endParaRPr lang="en-US" sz="2200" b="1" i="1" dirty="0">
              <a:solidFill>
                <a:srgbClr val="0000FF"/>
              </a:solidFill>
            </a:endParaRP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sz="2200" dirty="0" err="1"/>
              <a:t>Liềm</a:t>
            </a:r>
            <a:r>
              <a:rPr lang="en-US" sz="2200" dirty="0"/>
              <a:t> </a:t>
            </a:r>
            <a:r>
              <a:rPr lang="en-US" sz="2200" dirty="0" err="1"/>
              <a:t>hơi</a:t>
            </a:r>
            <a:r>
              <a:rPr lang="en-US" sz="2200" dirty="0"/>
              <a:t> </a:t>
            </a:r>
            <a:r>
              <a:rPr lang="en-US" sz="2200" dirty="0" err="1"/>
              <a:t>dưới</a:t>
            </a:r>
            <a:r>
              <a:rPr lang="en-US" sz="2200" dirty="0"/>
              <a:t> </a:t>
            </a:r>
            <a:r>
              <a:rPr lang="en-US" sz="2200" dirty="0" err="1"/>
              <a:t>hoành</a:t>
            </a:r>
            <a:endParaRPr lang="en-US" sz="2200" dirty="0"/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sz="2200" dirty="0" err="1"/>
              <a:t>Hơi</a:t>
            </a:r>
            <a:r>
              <a:rPr lang="en-US" sz="2200" dirty="0"/>
              <a:t> </a:t>
            </a:r>
            <a:r>
              <a:rPr lang="en-US" sz="2200" dirty="0" err="1"/>
              <a:t>sau</a:t>
            </a:r>
            <a:r>
              <a:rPr lang="en-US" sz="2200" dirty="0"/>
              <a:t> </a:t>
            </a:r>
            <a:r>
              <a:rPr lang="en-US" sz="2200" dirty="0" err="1"/>
              <a:t>phúc</a:t>
            </a:r>
            <a:r>
              <a:rPr lang="en-US" sz="2200" dirty="0"/>
              <a:t> </a:t>
            </a:r>
            <a:r>
              <a:rPr lang="en-US" sz="2200" dirty="0" err="1"/>
              <a:t>mạc</a:t>
            </a:r>
            <a:endParaRPr lang="en-US" sz="2200" dirty="0"/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sz="2200" dirty="0"/>
              <a:t>Ổ </a:t>
            </a:r>
            <a:r>
              <a:rPr lang="en-US" sz="2200" dirty="0" err="1"/>
              <a:t>bụng</a:t>
            </a:r>
            <a:r>
              <a:rPr lang="en-US" sz="2200" dirty="0"/>
              <a:t> </a:t>
            </a:r>
            <a:r>
              <a:rPr lang="en-US" sz="2200" dirty="0" err="1"/>
              <a:t>mờ</a:t>
            </a:r>
            <a:endParaRPr lang="en-US" sz="2200" dirty="0"/>
          </a:p>
          <a:p>
            <a:endParaRPr lang="en-US" dirty="0"/>
          </a:p>
        </p:txBody>
      </p:sp>
      <p:pic>
        <p:nvPicPr>
          <p:cNvPr id="4" name="Picture 3" descr="Simple-abdomen-X-ray-shows-a-suspected-retroperitoneal-gas-white-arrows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5645" y="1916540"/>
            <a:ext cx="2562924" cy="2737753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CT bụng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9"/>
            <a:ext cx="8229600" cy="5440362"/>
          </a:xfrm>
        </p:spPr>
        <p:txBody>
          <a:bodyPr/>
          <a:lstStyle/>
          <a:p>
            <a:pPr marL="0" indent="0">
              <a:buNone/>
            </a:pPr>
            <a:r>
              <a:rPr lang="en-US" sz="2400" b="1" i="1" dirty="0" err="1">
                <a:solidFill>
                  <a:srgbClr val="0000FF"/>
                </a:solidFill>
              </a:rPr>
              <a:t>Chỉ</a:t>
            </a:r>
            <a:r>
              <a:rPr lang="en-US" sz="2400" b="1" i="1" dirty="0">
                <a:solidFill>
                  <a:srgbClr val="0000FF"/>
                </a:solidFill>
              </a:rPr>
              <a:t> </a:t>
            </a:r>
            <a:r>
              <a:rPr lang="en-US" sz="2400" b="1" i="1" dirty="0" err="1">
                <a:solidFill>
                  <a:srgbClr val="0000FF"/>
                </a:solidFill>
              </a:rPr>
              <a:t>định</a:t>
            </a:r>
            <a:r>
              <a:rPr lang="en-US" sz="2400" b="1" i="1" dirty="0">
                <a:solidFill>
                  <a:srgbClr val="0000FF"/>
                </a:solidFill>
              </a:rPr>
              <a:t>:</a:t>
            </a:r>
          </a:p>
          <a:p>
            <a:r>
              <a:rPr lang="en-US" sz="2400" dirty="0" err="1"/>
              <a:t>Chấn</a:t>
            </a:r>
            <a:r>
              <a:rPr lang="en-US" sz="2400" dirty="0"/>
              <a:t> </a:t>
            </a:r>
            <a:r>
              <a:rPr lang="en-US" sz="2400" dirty="0" err="1"/>
              <a:t>thương</a:t>
            </a:r>
            <a:r>
              <a:rPr lang="en-US" sz="2400" dirty="0"/>
              <a:t> </a:t>
            </a:r>
            <a:r>
              <a:rPr lang="en-US" sz="2400" dirty="0" err="1"/>
              <a:t>hoặc</a:t>
            </a:r>
            <a:r>
              <a:rPr lang="en-US" sz="2400" dirty="0"/>
              <a:t> </a:t>
            </a:r>
            <a:r>
              <a:rPr lang="en-US" sz="2400" dirty="0" err="1"/>
              <a:t>vết</a:t>
            </a:r>
            <a:r>
              <a:rPr lang="en-US" sz="2400" dirty="0"/>
              <a:t> </a:t>
            </a:r>
            <a:r>
              <a:rPr lang="en-US" sz="2400" dirty="0" err="1"/>
              <a:t>thương</a:t>
            </a:r>
            <a:r>
              <a:rPr lang="en-US" sz="2400" dirty="0"/>
              <a:t> </a:t>
            </a:r>
            <a:r>
              <a:rPr lang="en-US" sz="2400" dirty="0" err="1"/>
              <a:t>bụng</a:t>
            </a:r>
            <a:r>
              <a:rPr lang="en-US" sz="2400" dirty="0"/>
              <a:t> </a:t>
            </a:r>
            <a:r>
              <a:rPr lang="en-US" sz="2400" dirty="0" err="1"/>
              <a:t>nghi</a:t>
            </a:r>
            <a:r>
              <a:rPr lang="en-US" sz="2400" dirty="0"/>
              <a:t> </a:t>
            </a:r>
            <a:r>
              <a:rPr lang="en-US" sz="2400" dirty="0" err="1"/>
              <a:t>ngờ</a:t>
            </a:r>
            <a:r>
              <a:rPr lang="en-US" sz="2400" dirty="0"/>
              <a:t> </a:t>
            </a:r>
            <a:r>
              <a:rPr lang="en-US" sz="2400" dirty="0" err="1"/>
              <a:t>tổn</a:t>
            </a:r>
            <a:r>
              <a:rPr lang="en-US" sz="2400" dirty="0"/>
              <a:t> </a:t>
            </a:r>
            <a:r>
              <a:rPr lang="en-US" sz="2400" dirty="0" err="1"/>
              <a:t>thương</a:t>
            </a:r>
            <a:r>
              <a:rPr lang="en-US" sz="2400" dirty="0"/>
              <a:t> </a:t>
            </a:r>
            <a:r>
              <a:rPr lang="en-US" sz="2400" dirty="0" err="1"/>
              <a:t>tạng</a:t>
            </a:r>
            <a:endParaRPr lang="en-US" sz="2400" dirty="0"/>
          </a:p>
          <a:p>
            <a:r>
              <a:rPr lang="en-US" sz="2400" dirty="0" err="1"/>
              <a:t>Huyết</a:t>
            </a:r>
            <a:r>
              <a:rPr lang="en-US" sz="2400" dirty="0"/>
              <a:t> </a:t>
            </a:r>
            <a:r>
              <a:rPr lang="en-US" sz="2400" dirty="0" err="1"/>
              <a:t>động</a:t>
            </a:r>
            <a:r>
              <a:rPr lang="en-US" sz="2400" dirty="0"/>
              <a:t> </a:t>
            </a:r>
            <a:r>
              <a:rPr lang="en-US" sz="2400" dirty="0" err="1"/>
              <a:t>ổn</a:t>
            </a:r>
            <a:r>
              <a:rPr lang="en-US" sz="2400" dirty="0"/>
              <a:t> </a:t>
            </a:r>
            <a:r>
              <a:rPr lang="en-US" sz="2400" dirty="0" err="1"/>
              <a:t>định</a:t>
            </a:r>
            <a:endParaRPr lang="en-US" sz="2400" dirty="0"/>
          </a:p>
          <a:p>
            <a:pPr marL="0" indent="0">
              <a:buNone/>
            </a:pPr>
            <a:r>
              <a:rPr lang="en-US" sz="2400" b="1" i="1" dirty="0" err="1">
                <a:solidFill>
                  <a:srgbClr val="0000FF"/>
                </a:solidFill>
              </a:rPr>
              <a:t>Ưu</a:t>
            </a:r>
            <a:r>
              <a:rPr lang="en-US" sz="2400" b="1" i="1" dirty="0">
                <a:solidFill>
                  <a:srgbClr val="0000FF"/>
                </a:solidFill>
              </a:rPr>
              <a:t>:</a:t>
            </a:r>
          </a:p>
          <a:p>
            <a:pPr>
              <a:buFont typeface="Arial"/>
              <a:buChar char="•"/>
            </a:pPr>
            <a:r>
              <a:rPr lang="en-US" sz="2400" dirty="0" err="1"/>
              <a:t>Xác</a:t>
            </a:r>
            <a:r>
              <a:rPr lang="en-US" sz="2400" dirty="0"/>
              <a:t> </a:t>
            </a:r>
            <a:r>
              <a:rPr lang="en-US" sz="2400" dirty="0" err="1"/>
              <a:t>định</a:t>
            </a:r>
            <a:r>
              <a:rPr lang="en-US" sz="2400" dirty="0"/>
              <a:t> </a:t>
            </a:r>
            <a:r>
              <a:rPr lang="en-US" sz="2400" dirty="0" err="1"/>
              <a:t>khí</a:t>
            </a:r>
            <a:r>
              <a:rPr lang="en-US" sz="2400" dirty="0"/>
              <a:t>/</a:t>
            </a:r>
            <a:r>
              <a:rPr lang="en-US" sz="2400" dirty="0" err="1"/>
              <a:t>dịch</a:t>
            </a:r>
            <a:r>
              <a:rPr lang="en-US" sz="2400" dirty="0"/>
              <a:t> </a:t>
            </a:r>
            <a:r>
              <a:rPr lang="en-US" sz="2400" dirty="0" err="1"/>
              <a:t>trong</a:t>
            </a:r>
            <a:r>
              <a:rPr lang="en-US" sz="2400" dirty="0"/>
              <a:t>/</a:t>
            </a:r>
            <a:r>
              <a:rPr lang="en-US" sz="2400" dirty="0" err="1"/>
              <a:t>sau</a:t>
            </a:r>
            <a:r>
              <a:rPr lang="en-US" sz="2400" dirty="0"/>
              <a:t> </a:t>
            </a:r>
            <a:r>
              <a:rPr lang="en-US" sz="2400" dirty="0" err="1"/>
              <a:t>phúc</a:t>
            </a:r>
            <a:r>
              <a:rPr lang="en-US" sz="2400" dirty="0"/>
              <a:t> </a:t>
            </a:r>
            <a:r>
              <a:rPr lang="en-US" sz="2400" dirty="0" err="1"/>
              <a:t>mạc</a:t>
            </a:r>
            <a:r>
              <a:rPr lang="en-US" sz="2400" dirty="0"/>
              <a:t>.</a:t>
            </a:r>
          </a:p>
          <a:p>
            <a:pPr>
              <a:buFont typeface="Arial"/>
              <a:buChar char="•"/>
            </a:pPr>
            <a:r>
              <a:rPr lang="en-US" sz="2400" dirty="0" err="1"/>
              <a:t>Xác</a:t>
            </a:r>
            <a:r>
              <a:rPr lang="en-US" sz="2400" dirty="0"/>
              <a:t> </a:t>
            </a:r>
            <a:r>
              <a:rPr lang="en-US" sz="2400" dirty="0" err="1"/>
              <a:t>định</a:t>
            </a:r>
            <a:r>
              <a:rPr lang="en-US" sz="2400" dirty="0"/>
              <a:t> </a:t>
            </a:r>
            <a:r>
              <a:rPr lang="en-US" sz="2400" dirty="0" err="1"/>
              <a:t>tổn</a:t>
            </a:r>
            <a:r>
              <a:rPr lang="en-US" sz="2400" dirty="0"/>
              <a:t> </a:t>
            </a:r>
            <a:r>
              <a:rPr lang="en-US" sz="2400" dirty="0" err="1"/>
              <a:t>thương</a:t>
            </a:r>
            <a:r>
              <a:rPr lang="en-US" sz="2400" dirty="0"/>
              <a:t> </a:t>
            </a:r>
            <a:r>
              <a:rPr lang="en-US" sz="2400" dirty="0" err="1"/>
              <a:t>tạng</a:t>
            </a:r>
            <a:r>
              <a:rPr lang="en-US" sz="2400" dirty="0"/>
              <a:t>, </a:t>
            </a:r>
            <a:r>
              <a:rPr lang="en-US" sz="2400" dirty="0" err="1"/>
              <a:t>phân</a:t>
            </a:r>
            <a:r>
              <a:rPr lang="en-US" sz="2400" dirty="0"/>
              <a:t> </a:t>
            </a:r>
            <a:r>
              <a:rPr lang="en-US" sz="2400" dirty="0" err="1"/>
              <a:t>độ</a:t>
            </a:r>
            <a:r>
              <a:rPr lang="en-US" sz="2400" dirty="0"/>
              <a:t> </a:t>
            </a:r>
            <a:r>
              <a:rPr lang="en-US" sz="2400" dirty="0" err="1"/>
              <a:t>tổn</a:t>
            </a:r>
            <a:r>
              <a:rPr lang="en-US" sz="2400" dirty="0"/>
              <a:t> </a:t>
            </a:r>
            <a:r>
              <a:rPr lang="en-US" sz="2400" dirty="0" err="1"/>
              <a:t>thương</a:t>
            </a:r>
            <a:r>
              <a:rPr lang="en-US" sz="2400" dirty="0"/>
              <a:t>, </a:t>
            </a:r>
            <a:r>
              <a:rPr lang="en-US" sz="2400" dirty="0" err="1"/>
              <a:t>hướng</a:t>
            </a:r>
            <a:r>
              <a:rPr lang="en-US" sz="2400" dirty="0"/>
              <a:t> </a:t>
            </a:r>
            <a:r>
              <a:rPr lang="en-US" sz="2400" dirty="0" err="1"/>
              <a:t>dẫn</a:t>
            </a:r>
            <a:r>
              <a:rPr lang="en-US" sz="2400" dirty="0"/>
              <a:t> </a:t>
            </a:r>
            <a:r>
              <a:rPr lang="en-US" sz="2400" dirty="0" err="1"/>
              <a:t>điều</a:t>
            </a:r>
            <a:r>
              <a:rPr lang="en-US" sz="2400" dirty="0"/>
              <a:t> </a:t>
            </a:r>
            <a:r>
              <a:rPr lang="en-US" sz="2400" dirty="0" err="1"/>
              <a:t>trị</a:t>
            </a:r>
            <a:endParaRPr lang="en-US" sz="2400" dirty="0"/>
          </a:p>
          <a:p>
            <a:pPr marL="0" indent="0">
              <a:buNone/>
            </a:pPr>
            <a:r>
              <a:rPr lang="en-US" sz="2400" b="1" i="1" dirty="0" err="1">
                <a:solidFill>
                  <a:srgbClr val="0000FF"/>
                </a:solidFill>
              </a:rPr>
              <a:t>Nhược</a:t>
            </a:r>
            <a:r>
              <a:rPr lang="en-US" sz="2400" b="1" i="1" dirty="0">
                <a:solidFill>
                  <a:srgbClr val="0000FF"/>
                </a:solidFill>
              </a:rPr>
              <a:t>:</a:t>
            </a:r>
          </a:p>
          <a:p>
            <a:pPr>
              <a:buFont typeface="Arial"/>
              <a:buChar char="•"/>
            </a:pPr>
            <a:r>
              <a:rPr lang="en-US" sz="2400" dirty="0"/>
              <a:t>BN </a:t>
            </a:r>
            <a:r>
              <a:rPr lang="en-US" sz="2400" dirty="0" err="1"/>
              <a:t>phải</a:t>
            </a:r>
            <a:r>
              <a:rPr lang="en-US" sz="2400" dirty="0"/>
              <a:t> di </a:t>
            </a:r>
            <a:r>
              <a:rPr lang="en-US" sz="2400" dirty="0" err="1"/>
              <a:t>chuyển</a:t>
            </a:r>
            <a:r>
              <a:rPr lang="en-US" sz="2400" dirty="0"/>
              <a:t> </a:t>
            </a:r>
            <a:r>
              <a:rPr lang="en-US" sz="2400" dirty="0" err="1"/>
              <a:t>khỏi</a:t>
            </a:r>
            <a:r>
              <a:rPr lang="en-US" sz="2400" dirty="0"/>
              <a:t> </a:t>
            </a:r>
            <a:r>
              <a:rPr lang="en-US" sz="2400" dirty="0" err="1"/>
              <a:t>phòng</a:t>
            </a:r>
            <a:r>
              <a:rPr lang="en-US" sz="2400" dirty="0"/>
              <a:t> </a:t>
            </a:r>
            <a:r>
              <a:rPr lang="en-US" sz="2400" dirty="0" err="1"/>
              <a:t>cấp</a:t>
            </a:r>
            <a:r>
              <a:rPr lang="en-US" sz="2400" dirty="0"/>
              <a:t> </a:t>
            </a:r>
            <a:r>
              <a:rPr lang="en-US" sz="2400" dirty="0" err="1"/>
              <a:t>cứu</a:t>
            </a:r>
            <a:endParaRPr lang="en-US" sz="2400" dirty="0"/>
          </a:p>
          <a:p>
            <a:pPr>
              <a:buFont typeface="Arial"/>
              <a:buChar char="•"/>
            </a:pPr>
            <a:r>
              <a:rPr lang="en-US" sz="2400" dirty="0" err="1"/>
              <a:t>Không</a:t>
            </a:r>
            <a:r>
              <a:rPr lang="en-US" sz="2400" dirty="0"/>
              <a:t> </a:t>
            </a:r>
            <a:r>
              <a:rPr lang="en-US" sz="2400" dirty="0" err="1"/>
              <a:t>tiếp</a:t>
            </a:r>
            <a:r>
              <a:rPr lang="en-US" sz="2400" dirty="0"/>
              <a:t> </a:t>
            </a:r>
            <a:r>
              <a:rPr lang="en-US" sz="2400" dirty="0" err="1"/>
              <a:t>cận</a:t>
            </a:r>
            <a:r>
              <a:rPr lang="en-US" sz="2400" dirty="0"/>
              <a:t> </a:t>
            </a:r>
            <a:r>
              <a:rPr lang="en-US" sz="2400" dirty="0" err="1"/>
              <a:t>hồi</a:t>
            </a:r>
            <a:r>
              <a:rPr lang="en-US" sz="2400" dirty="0"/>
              <a:t> </a:t>
            </a:r>
            <a:r>
              <a:rPr lang="en-US" sz="2400" dirty="0" err="1"/>
              <a:t>sức</a:t>
            </a:r>
            <a:r>
              <a:rPr lang="en-US" sz="2400" dirty="0"/>
              <a:t> </a:t>
            </a:r>
            <a:r>
              <a:rPr lang="en-US" sz="2400" dirty="0" err="1"/>
              <a:t>được</a:t>
            </a:r>
            <a:r>
              <a:rPr lang="en-US" sz="2400" dirty="0"/>
              <a:t> </a:t>
            </a:r>
            <a:r>
              <a:rPr lang="en-US" sz="2400" dirty="0" err="1"/>
              <a:t>trong</a:t>
            </a:r>
            <a:r>
              <a:rPr lang="en-US" sz="2400" dirty="0"/>
              <a:t> </a:t>
            </a:r>
            <a:r>
              <a:rPr lang="en-US" sz="2400" dirty="0" err="1"/>
              <a:t>quá</a:t>
            </a:r>
            <a:r>
              <a:rPr lang="en-US" sz="2400" dirty="0"/>
              <a:t> </a:t>
            </a:r>
            <a:r>
              <a:rPr lang="en-US" sz="2400" dirty="0" err="1"/>
              <a:t>trình</a:t>
            </a:r>
            <a:r>
              <a:rPr lang="en-US" sz="2400" dirty="0"/>
              <a:t> </a:t>
            </a:r>
            <a:r>
              <a:rPr lang="en-US" sz="2400" dirty="0" err="1"/>
              <a:t>chụp</a:t>
            </a:r>
            <a:endParaRPr lang="en-US" sz="2400" dirty="0"/>
          </a:p>
          <a:p>
            <a:pPr>
              <a:buFont typeface="Arial"/>
              <a:buChar char="•"/>
            </a:pPr>
            <a:r>
              <a:rPr lang="en-US" sz="2400" dirty="0" err="1"/>
              <a:t>Phơi</a:t>
            </a:r>
            <a:r>
              <a:rPr lang="en-US" sz="2400" dirty="0"/>
              <a:t> </a:t>
            </a:r>
            <a:r>
              <a:rPr lang="en-US" sz="2400" dirty="0" err="1"/>
              <a:t>nhiễm</a:t>
            </a:r>
            <a:r>
              <a:rPr lang="en-US" sz="2400" dirty="0"/>
              <a:t> </a:t>
            </a:r>
            <a:r>
              <a:rPr lang="en-US" sz="2400" dirty="0" err="1"/>
              <a:t>tia</a:t>
            </a:r>
            <a:r>
              <a:rPr lang="en-US" sz="2400" dirty="0"/>
              <a:t> </a:t>
            </a:r>
            <a:r>
              <a:rPr lang="en-US" sz="2400" dirty="0" err="1"/>
              <a:t>xạ</a:t>
            </a:r>
            <a:r>
              <a:rPr lang="en-US" sz="2400" dirty="0"/>
              <a:t>, </a:t>
            </a:r>
            <a:r>
              <a:rPr lang="en-US" sz="2400" dirty="0" err="1"/>
              <a:t>nguy</a:t>
            </a:r>
            <a:r>
              <a:rPr lang="en-US" sz="2400" dirty="0"/>
              <a:t> </a:t>
            </a:r>
            <a:r>
              <a:rPr lang="en-US" sz="2400" dirty="0" err="1"/>
              <a:t>cơ</a:t>
            </a:r>
            <a:r>
              <a:rPr lang="en-US" sz="2400" dirty="0"/>
              <a:t> </a:t>
            </a:r>
            <a:r>
              <a:rPr lang="en-US" sz="2400" dirty="0" err="1"/>
              <a:t>thuốc</a:t>
            </a:r>
            <a:r>
              <a:rPr lang="en-US" sz="2400" dirty="0"/>
              <a:t> </a:t>
            </a:r>
            <a:r>
              <a:rPr lang="en-US" sz="2400" dirty="0" err="1"/>
              <a:t>cản</a:t>
            </a:r>
            <a:r>
              <a:rPr lang="en-US" sz="2400" dirty="0"/>
              <a:t> </a:t>
            </a:r>
            <a:r>
              <a:rPr lang="en-US" sz="2400" dirty="0" err="1"/>
              <a:t>quang</a:t>
            </a:r>
            <a:r>
              <a:rPr lang="en-US" sz="2400" dirty="0"/>
              <a:t> (</a:t>
            </a:r>
            <a:r>
              <a:rPr lang="en-US" sz="2400" dirty="0" err="1"/>
              <a:t>sốc</a:t>
            </a:r>
            <a:r>
              <a:rPr lang="en-US" sz="2400" dirty="0"/>
              <a:t>, </a:t>
            </a:r>
            <a:r>
              <a:rPr lang="en-US" sz="2400" dirty="0" err="1"/>
              <a:t>suy</a:t>
            </a:r>
            <a:r>
              <a:rPr lang="en-US" sz="2400" dirty="0"/>
              <a:t> </a:t>
            </a:r>
            <a:r>
              <a:rPr lang="en-US" sz="2400" dirty="0" err="1"/>
              <a:t>thận</a:t>
            </a:r>
            <a:r>
              <a:rPr lang="en-US" sz="2400" dirty="0"/>
              <a:t>)</a:t>
            </a:r>
          </a:p>
          <a:p>
            <a:pPr>
              <a:buFont typeface="Arial"/>
              <a:buChar char="•"/>
            </a:pPr>
            <a:r>
              <a:rPr lang="en-US" sz="2400" dirty="0" err="1"/>
              <a:t>Độ</a:t>
            </a:r>
            <a:r>
              <a:rPr lang="en-US" sz="2400" dirty="0"/>
              <a:t> </a:t>
            </a:r>
            <a:r>
              <a:rPr lang="en-US" sz="2400" dirty="0" err="1"/>
              <a:t>nhạy</a:t>
            </a:r>
            <a:r>
              <a:rPr lang="en-US" sz="2400" dirty="0"/>
              <a:t> </a:t>
            </a:r>
            <a:r>
              <a:rPr lang="en-US" sz="2400" dirty="0" err="1"/>
              <a:t>thấp</a:t>
            </a:r>
            <a:r>
              <a:rPr lang="en-US" sz="2400" dirty="0"/>
              <a:t> </a:t>
            </a:r>
            <a:r>
              <a:rPr lang="en-US" sz="2400" dirty="0" err="1"/>
              <a:t>trong</a:t>
            </a:r>
            <a:r>
              <a:rPr lang="en-US" sz="2400" dirty="0"/>
              <a:t> </a:t>
            </a:r>
            <a:r>
              <a:rPr lang="en-US" sz="2400" dirty="0" err="1"/>
              <a:t>chấn</a:t>
            </a:r>
            <a:r>
              <a:rPr lang="en-US" sz="2400" dirty="0"/>
              <a:t> </a:t>
            </a:r>
            <a:r>
              <a:rPr lang="en-US" sz="2400" dirty="0" err="1"/>
              <a:t>thương</a:t>
            </a:r>
            <a:r>
              <a:rPr lang="en-US" sz="2400" dirty="0"/>
              <a:t> </a:t>
            </a:r>
            <a:r>
              <a:rPr lang="en-US" sz="2400" dirty="0" err="1"/>
              <a:t>tuỵ</a:t>
            </a:r>
            <a:r>
              <a:rPr lang="en-US" sz="2400" dirty="0"/>
              <a:t>, </a:t>
            </a:r>
            <a:r>
              <a:rPr lang="en-US" sz="2400" dirty="0" err="1"/>
              <a:t>cơ</a:t>
            </a:r>
            <a:r>
              <a:rPr lang="en-US" sz="2400" dirty="0"/>
              <a:t> </a:t>
            </a:r>
            <a:r>
              <a:rPr lang="en-US" sz="2400" dirty="0" err="1"/>
              <a:t>hoành</a:t>
            </a:r>
            <a:r>
              <a:rPr lang="en-US" sz="2400" dirty="0"/>
              <a:t>, </a:t>
            </a:r>
            <a:r>
              <a:rPr lang="en-US" sz="2400" dirty="0" err="1"/>
              <a:t>ruột</a:t>
            </a:r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3174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Title 1">
            <a:extLst>
              <a:ext uri="{FF2B5EF4-FFF2-40B4-BE49-F238E27FC236}">
                <a16:creationId xmlns:a16="http://schemas.microsoft.com/office/drawing/2014/main" id="{33697B95-29E1-C14E-B307-00B869933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CT bụng</a:t>
            </a:r>
          </a:p>
        </p:txBody>
      </p:sp>
      <p:pic>
        <p:nvPicPr>
          <p:cNvPr id="35842" name="Picture 4">
            <a:extLst>
              <a:ext uri="{FF2B5EF4-FFF2-40B4-BE49-F238E27FC236}">
                <a16:creationId xmlns:a16="http://schemas.microsoft.com/office/drawing/2014/main" id="{00E8411A-2E85-2446-BE05-385A43AB6CC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lum bright="-6000" contrast="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532" r="8261" b="8459"/>
          <a:stretch>
            <a:fillRect/>
          </a:stretch>
        </p:blipFill>
        <p:spPr>
          <a:xfrm>
            <a:off x="457200" y="1863594"/>
            <a:ext cx="4162425" cy="3011488"/>
          </a:xfrm>
        </p:spPr>
      </p:pic>
      <p:sp>
        <p:nvSpPr>
          <p:cNvPr id="35845" name="TextBox 6">
            <a:extLst>
              <a:ext uri="{FF2B5EF4-FFF2-40B4-BE49-F238E27FC236}">
                <a16:creationId xmlns:a16="http://schemas.microsoft.com/office/drawing/2014/main" id="{83D2D468-EDE9-0544-A361-F0156A8223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21254" y="5088144"/>
            <a:ext cx="2119313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x-none" sz="1800"/>
              <a:t>Hơi tự do quanh gan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  <p:pic>
        <p:nvPicPr>
          <p:cNvPr id="2" name="Picture 1" descr="d8869d71046aad893ebacc1fde3fe1_gallery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18" b="6327"/>
          <a:stretch/>
        </p:blipFill>
        <p:spPr>
          <a:xfrm>
            <a:off x="4788058" y="1863594"/>
            <a:ext cx="3738352" cy="301148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002759" y="5088144"/>
            <a:ext cx="1297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Dịch ổ bụng</a:t>
            </a:r>
          </a:p>
        </p:txBody>
      </p:sp>
    </p:spTree>
    <p:extLst>
      <p:ext uri="{BB962C8B-B14F-4D97-AF65-F5344CB8AC3E}">
        <p14:creationId xmlns:p14="http://schemas.microsoft.com/office/powerpoint/2010/main" val="38065458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Title 1">
            <a:extLst>
              <a:ext uri="{FF2B5EF4-FFF2-40B4-BE49-F238E27FC236}">
                <a16:creationId xmlns:a16="http://schemas.microsoft.com/office/drawing/2014/main" id="{B842F513-C5C1-D743-9C20-AECDCEF93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Chấn thương tá tràng</a:t>
            </a:r>
          </a:p>
        </p:txBody>
      </p:sp>
      <p:pic>
        <p:nvPicPr>
          <p:cNvPr id="36866" name="Picture 3">
            <a:extLst>
              <a:ext uri="{FF2B5EF4-FFF2-40B4-BE49-F238E27FC236}">
                <a16:creationId xmlns:a16="http://schemas.microsoft.com/office/drawing/2014/main" id="{A472003A-8D04-5342-BB3C-70E9A8F1C6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3413" y="1544638"/>
            <a:ext cx="4095750" cy="311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6867" name="Picture 4">
            <a:extLst>
              <a:ext uri="{FF2B5EF4-FFF2-40B4-BE49-F238E27FC236}">
                <a16:creationId xmlns:a16="http://schemas.microsoft.com/office/drawing/2014/main" id="{D20EFBF9-8CCD-484B-822F-B4472B3FE7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500" y="1544638"/>
            <a:ext cx="3817938" cy="311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868" name="TextBox 5">
            <a:extLst>
              <a:ext uri="{FF2B5EF4-FFF2-40B4-BE49-F238E27FC236}">
                <a16:creationId xmlns:a16="http://schemas.microsoft.com/office/drawing/2014/main" id="{731916D7-5DCA-9C47-95F3-ADEE5CFCED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7499" y="4902200"/>
            <a:ext cx="4006905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285750" indent="-285750" eaLnBrk="1" hangingPunct="1">
              <a:spcBef>
                <a:spcPct val="0"/>
              </a:spcBef>
              <a:buFont typeface="Arial"/>
              <a:buChar char="•"/>
            </a:pPr>
            <a:r>
              <a:rPr lang="en-US" altLang="x-none" sz="1800" dirty="0" err="1"/>
              <a:t>Dày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D2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tá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tràng</a:t>
            </a:r>
            <a:r>
              <a:rPr lang="en-US" altLang="x-none" sz="1800" dirty="0"/>
              <a:t> (</a:t>
            </a:r>
            <a:r>
              <a:rPr lang="en-US" altLang="x-none" sz="1800" dirty="0" err="1"/>
              <a:t>mũi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tên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đen</a:t>
            </a:r>
            <a:r>
              <a:rPr lang="en-US" altLang="x-none" sz="1800" dirty="0"/>
              <a:t>)</a:t>
            </a:r>
          </a:p>
          <a:p>
            <a:pPr marL="285750" indent="-285750" eaLnBrk="1" hangingPunct="1">
              <a:spcBef>
                <a:spcPct val="0"/>
              </a:spcBef>
              <a:buFont typeface="Arial"/>
              <a:buChar char="•"/>
            </a:pPr>
            <a:r>
              <a:rPr lang="en-US" altLang="x-none" sz="1800" dirty="0" err="1"/>
              <a:t>Mất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liên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tục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tá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tràng</a:t>
            </a:r>
            <a:r>
              <a:rPr lang="en-US" altLang="x-none" sz="1800" dirty="0"/>
              <a:t> (</a:t>
            </a:r>
            <a:r>
              <a:rPr lang="en-US" altLang="x-none" sz="1800" dirty="0" err="1"/>
              <a:t>mũi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tên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trắng</a:t>
            </a:r>
            <a:r>
              <a:rPr lang="en-US" altLang="x-none" sz="1800" dirty="0"/>
              <a:t>)</a:t>
            </a:r>
          </a:p>
          <a:p>
            <a:pPr marL="285750" indent="-285750" eaLnBrk="1" hangingPunct="1">
              <a:spcBef>
                <a:spcPct val="0"/>
              </a:spcBef>
              <a:buFont typeface="Arial"/>
              <a:buChar char="•"/>
            </a:pPr>
            <a:r>
              <a:rPr lang="en-US" altLang="x-none" sz="1800" dirty="0" err="1"/>
              <a:t>Dịch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sau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phúc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mạc</a:t>
            </a:r>
            <a:endParaRPr lang="en-US" altLang="x-none" sz="1800" dirty="0"/>
          </a:p>
          <a:p>
            <a:pPr marL="285750" indent="-285750" eaLnBrk="1" hangingPunct="1">
              <a:spcBef>
                <a:spcPct val="0"/>
              </a:spcBef>
              <a:buFont typeface="Arial"/>
              <a:buChar char="•"/>
            </a:pPr>
            <a:r>
              <a:rPr lang="en-US" altLang="x-none" sz="1800" dirty="0" err="1"/>
              <a:t>Thận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phải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không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bắt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thuốc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cản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quang</a:t>
            </a:r>
            <a:r>
              <a:rPr lang="en-US" altLang="x-none" sz="1800" dirty="0"/>
              <a:t> </a:t>
            </a:r>
          </a:p>
        </p:txBody>
      </p:sp>
      <p:sp>
        <p:nvSpPr>
          <p:cNvPr id="36869" name="TextBox 6">
            <a:extLst>
              <a:ext uri="{FF2B5EF4-FFF2-40B4-BE49-F238E27FC236}">
                <a16:creationId xmlns:a16="http://schemas.microsoft.com/office/drawing/2014/main" id="{6A19BD5A-90FC-3545-BB47-18C78DE19F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22875" y="4902200"/>
            <a:ext cx="276229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285750" indent="-285750" eaLnBrk="1" hangingPunct="1">
              <a:spcBef>
                <a:spcPct val="0"/>
              </a:spcBef>
              <a:buFont typeface="Arial"/>
              <a:buChar char="•"/>
            </a:pPr>
            <a:r>
              <a:rPr lang="en-US" altLang="x-none" sz="1800"/>
              <a:t>Hơi sau phúc mạc quanh </a:t>
            </a:r>
          </a:p>
          <a:p>
            <a:pPr eaLnBrk="1" hangingPunct="1">
              <a:spcBef>
                <a:spcPct val="0"/>
              </a:spcBef>
              <a:buNone/>
            </a:pPr>
            <a:r>
              <a:rPr lang="en-US" altLang="x-none" sz="1800"/>
              <a:t>đại tràng lên và tá tràng D2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Title 1">
            <a:extLst>
              <a:ext uri="{FF2B5EF4-FFF2-40B4-BE49-F238E27FC236}">
                <a16:creationId xmlns:a16="http://schemas.microsoft.com/office/drawing/2014/main" id="{AB384CF4-88B3-084A-8200-08927AB83E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Vỡ lách</a:t>
            </a:r>
          </a:p>
        </p:txBody>
      </p:sp>
      <p:pic>
        <p:nvPicPr>
          <p:cNvPr id="37890" name="Picture 4" descr="ct189a2">
            <a:extLst>
              <a:ext uri="{FF2B5EF4-FFF2-40B4-BE49-F238E27FC236}">
                <a16:creationId xmlns:a16="http://schemas.microsoft.com/office/drawing/2014/main" id="{8398786F-12DF-6B46-9721-A051BF535C7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61938" y="2119313"/>
            <a:ext cx="4325937" cy="3551237"/>
          </a:xfrm>
        </p:spPr>
      </p:pic>
      <p:pic>
        <p:nvPicPr>
          <p:cNvPr id="37891" name="Picture 5" descr="4065-12">
            <a:extLst>
              <a:ext uri="{FF2B5EF4-FFF2-40B4-BE49-F238E27FC236}">
                <a16:creationId xmlns:a16="http://schemas.microsoft.com/office/drawing/2014/main" id="{CC464B44-8D98-864C-AE86-304C878551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67"/>
          <a:stretch>
            <a:fillRect/>
          </a:stretch>
        </p:blipFill>
        <p:spPr bwMode="auto">
          <a:xfrm>
            <a:off x="4587875" y="2119313"/>
            <a:ext cx="4418013" cy="3551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7892" name="TextBox 5">
            <a:extLst>
              <a:ext uri="{FF2B5EF4-FFF2-40B4-BE49-F238E27FC236}">
                <a16:creationId xmlns:a16="http://schemas.microsoft.com/office/drawing/2014/main" id="{761C7BD6-5BDE-7949-915F-AC635840CD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0898" y="5854936"/>
            <a:ext cx="245304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x-none" sz="2000" dirty="0" err="1"/>
              <a:t>Tụ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máu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dưới</a:t>
            </a:r>
            <a:r>
              <a:rPr lang="en-US" altLang="x-none" sz="2000" dirty="0"/>
              <a:t> bao </a:t>
            </a:r>
            <a:r>
              <a:rPr lang="en-US" altLang="x-none" sz="2000" dirty="0" err="1"/>
              <a:t>lách</a:t>
            </a:r>
            <a:endParaRPr lang="en-US" altLang="x-none" sz="2000" dirty="0"/>
          </a:p>
        </p:txBody>
      </p:sp>
      <p:sp>
        <p:nvSpPr>
          <p:cNvPr id="37893" name="TextBox 6">
            <a:extLst>
              <a:ext uri="{FF2B5EF4-FFF2-40B4-BE49-F238E27FC236}">
                <a16:creationId xmlns:a16="http://schemas.microsoft.com/office/drawing/2014/main" id="{9194A277-0F33-9647-8E7A-9796021FEA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69313" y="5854936"/>
            <a:ext cx="1821733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x-none" sz="2000" dirty="0" err="1"/>
              <a:t>Vỡ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nhu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mô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lách</a:t>
            </a:r>
            <a:endParaRPr lang="en-US" altLang="x-none" sz="2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Title 1">
            <a:extLst>
              <a:ext uri="{FF2B5EF4-FFF2-40B4-BE49-F238E27FC236}">
                <a16:creationId xmlns:a16="http://schemas.microsoft.com/office/drawing/2014/main" id="{DD68DAF3-41BA-8D4C-97B5-345292C88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Chấn thương gan</a:t>
            </a:r>
          </a:p>
        </p:txBody>
      </p:sp>
      <p:pic>
        <p:nvPicPr>
          <p:cNvPr id="39938" name="Picture 4">
            <a:extLst>
              <a:ext uri="{FF2B5EF4-FFF2-40B4-BE49-F238E27FC236}">
                <a16:creationId xmlns:a16="http://schemas.microsoft.com/office/drawing/2014/main" id="{6D631F60-3A0C-304E-BE17-2F43E28612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7813" y="1701800"/>
            <a:ext cx="3924300" cy="3170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9939" name="TextBox 7">
            <a:extLst>
              <a:ext uri="{FF2B5EF4-FFF2-40B4-BE49-F238E27FC236}">
                <a16:creationId xmlns:a16="http://schemas.microsoft.com/office/drawing/2014/main" id="{9871EA3F-F68F-E345-825C-E745C6B4EC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30620" y="4984749"/>
            <a:ext cx="1986667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None/>
            </a:pPr>
            <a:r>
              <a:rPr lang="en-US" altLang="x-none" sz="2000" dirty="0" err="1"/>
              <a:t>Rách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nhu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mô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gan</a:t>
            </a:r>
            <a:endParaRPr lang="en-US" altLang="x-none" sz="2000" dirty="0"/>
          </a:p>
        </p:txBody>
      </p:sp>
      <p:pic>
        <p:nvPicPr>
          <p:cNvPr id="39940" name="Picture 10" descr="391.jpg">
            <a:extLst>
              <a:ext uri="{FF2B5EF4-FFF2-40B4-BE49-F238E27FC236}">
                <a16:creationId xmlns:a16="http://schemas.microsoft.com/office/drawing/2014/main" id="{874829D0-C272-EA47-935E-7912B8CBFF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32" t="10480" r="18372" b="7512"/>
          <a:stretch>
            <a:fillRect/>
          </a:stretch>
        </p:blipFill>
        <p:spPr bwMode="auto">
          <a:xfrm>
            <a:off x="787400" y="1695450"/>
            <a:ext cx="3175000" cy="3176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9941" name="TextBox 11">
            <a:extLst>
              <a:ext uri="{FF2B5EF4-FFF2-40B4-BE49-F238E27FC236}">
                <a16:creationId xmlns:a16="http://schemas.microsoft.com/office/drawing/2014/main" id="{84A5D5D2-9744-B245-AFDA-6F1B70C1AB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77950" y="4984750"/>
            <a:ext cx="197013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x-none" sz="2000" dirty="0" err="1"/>
              <a:t>Tụ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máu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dưới</a:t>
            </a:r>
            <a:r>
              <a:rPr lang="en-US" altLang="x-none" sz="2000" dirty="0"/>
              <a:t> bao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Title 1">
            <a:extLst>
              <a:ext uri="{FF2B5EF4-FFF2-40B4-BE49-F238E27FC236}">
                <a16:creationId xmlns:a16="http://schemas.microsoft.com/office/drawing/2014/main" id="{18325548-97FD-1D4A-8E10-0B6B07D72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Chấn thương gan</a:t>
            </a:r>
          </a:p>
        </p:txBody>
      </p:sp>
      <p:pic>
        <p:nvPicPr>
          <p:cNvPr id="40962" name="Picture 3">
            <a:extLst>
              <a:ext uri="{FF2B5EF4-FFF2-40B4-BE49-F238E27FC236}">
                <a16:creationId xmlns:a16="http://schemas.microsoft.com/office/drawing/2014/main" id="{96418C3A-79ED-AA47-8CFC-7CFFA3816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9188" y="1698625"/>
            <a:ext cx="3906837" cy="3046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63" name="TextBox 6">
            <a:extLst>
              <a:ext uri="{FF2B5EF4-FFF2-40B4-BE49-F238E27FC236}">
                <a16:creationId xmlns:a16="http://schemas.microsoft.com/office/drawing/2014/main" id="{FC49E7AA-F167-4345-8C4B-E16D95495E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38541" y="4804333"/>
            <a:ext cx="295222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None/>
            </a:pPr>
            <a:r>
              <a:rPr lang="en-US" altLang="x-none" sz="2000" dirty="0" err="1"/>
              <a:t>Tổn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thương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tĩnh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mạch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gan</a:t>
            </a:r>
            <a:endParaRPr lang="en-US" altLang="x-none" sz="2000" dirty="0"/>
          </a:p>
        </p:txBody>
      </p:sp>
      <p:pic>
        <p:nvPicPr>
          <p:cNvPr id="40964" name="Picture 7" descr="Grade-IV-hepatic-injury-Contrast-enhanced-CT-scan-of-the-died-patient-shows-a-ruptured_W640.jpg">
            <a:extLst>
              <a:ext uri="{FF2B5EF4-FFF2-40B4-BE49-F238E27FC236}">
                <a16:creationId xmlns:a16="http://schemas.microsoft.com/office/drawing/2014/main" id="{983BAF94-8701-A34E-8235-E69F95DCA9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813" y="1570038"/>
            <a:ext cx="4305300" cy="3170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65" name="TextBox 8">
            <a:extLst>
              <a:ext uri="{FF2B5EF4-FFF2-40B4-BE49-F238E27FC236}">
                <a16:creationId xmlns:a16="http://schemas.microsoft.com/office/drawing/2014/main" id="{A5804797-2EBC-E143-A832-D406C4C52A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0639" y="4892675"/>
            <a:ext cx="3168756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None/>
            </a:pPr>
            <a:r>
              <a:rPr lang="en-US" altLang="x-none" sz="2000" dirty="0" err="1"/>
              <a:t>Vỡ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nhu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mô</a:t>
            </a:r>
            <a:r>
              <a:rPr lang="en-US" altLang="x-none" sz="2000" dirty="0"/>
              <a:t>, </a:t>
            </a:r>
            <a:r>
              <a:rPr lang="en-US" altLang="x-none" sz="2000" dirty="0" err="1"/>
              <a:t>dấu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thoát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mạch</a:t>
            </a:r>
            <a:r>
              <a:rPr lang="en-US" altLang="x-none" sz="2000" dirty="0"/>
              <a:t>, </a:t>
            </a:r>
          </a:p>
          <a:p>
            <a:pPr algn="ctr" eaLnBrk="1" hangingPunct="1">
              <a:spcBef>
                <a:spcPct val="0"/>
              </a:spcBef>
              <a:buNone/>
            </a:pPr>
            <a:r>
              <a:rPr lang="en-US" altLang="x-none" sz="2000" dirty="0" err="1"/>
              <a:t>dịch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quanh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gan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và</a:t>
            </a:r>
            <a:r>
              <a:rPr lang="en-US" altLang="x-none" sz="2000" dirty="0"/>
              <a:t> </a:t>
            </a:r>
            <a:r>
              <a:rPr lang="en-US" altLang="x-none" sz="2000" dirty="0" err="1"/>
              <a:t>lách</a:t>
            </a:r>
            <a:endParaRPr lang="en-US" altLang="x-none" sz="2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Title 1">
            <a:extLst>
              <a:ext uri="{FF2B5EF4-FFF2-40B4-BE49-F238E27FC236}">
                <a16:creationId xmlns:a16="http://schemas.microsoft.com/office/drawing/2014/main" id="{D9F68FF8-2811-C54C-990F-99E3EAD6A6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Chấn thương tuỵ</a:t>
            </a:r>
          </a:p>
        </p:txBody>
      </p:sp>
      <p:pic>
        <p:nvPicPr>
          <p:cNvPr id="43010" name="Picture 3">
            <a:extLst>
              <a:ext uri="{FF2B5EF4-FFF2-40B4-BE49-F238E27FC236}">
                <a16:creationId xmlns:a16="http://schemas.microsoft.com/office/drawing/2014/main" id="{3E095533-417D-4343-B162-87B818AB90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700213"/>
            <a:ext cx="4265613" cy="3040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1" name="TextBox 4">
            <a:extLst>
              <a:ext uri="{FF2B5EF4-FFF2-40B4-BE49-F238E27FC236}">
                <a16:creationId xmlns:a16="http://schemas.microsoft.com/office/drawing/2014/main" id="{4C641738-2EF7-784B-AAAA-3A5A45237E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28713" y="4965700"/>
            <a:ext cx="32035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x-none" sz="1800"/>
              <a:t>Vỡ đầu tuỵ kèm dấu thoát mạch</a:t>
            </a:r>
          </a:p>
        </p:txBody>
      </p:sp>
      <p:pic>
        <p:nvPicPr>
          <p:cNvPr id="43012" name="Picture 5">
            <a:extLst>
              <a:ext uri="{FF2B5EF4-FFF2-40B4-BE49-F238E27FC236}">
                <a16:creationId xmlns:a16="http://schemas.microsoft.com/office/drawing/2014/main" id="{675B6A95-5B97-1844-BF3D-0AE1FCD83E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813" y="1700213"/>
            <a:ext cx="4275137" cy="3040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3" name="TextBox 6">
            <a:extLst>
              <a:ext uri="{FF2B5EF4-FFF2-40B4-BE49-F238E27FC236}">
                <a16:creationId xmlns:a16="http://schemas.microsoft.com/office/drawing/2014/main" id="{535B2E92-7CD4-094B-A935-0840E362F4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16575" y="4991100"/>
            <a:ext cx="20955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x-none" sz="1800"/>
              <a:t>Vỡ đứt ngang cổ tuỵ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3D8BE7F4-7DB3-204F-9272-3D9F767E5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Chấn thương tuỵ</a:t>
            </a:r>
          </a:p>
        </p:txBody>
      </p:sp>
      <p:pic>
        <p:nvPicPr>
          <p:cNvPr id="44034" name="Picture 3">
            <a:extLst>
              <a:ext uri="{FF2B5EF4-FFF2-40B4-BE49-F238E27FC236}">
                <a16:creationId xmlns:a16="http://schemas.microsoft.com/office/drawing/2014/main" id="{2EE415E9-9C78-E341-BD65-3DC987E42C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325" y="2178050"/>
            <a:ext cx="4137025" cy="3116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4035" name="TextBox 4">
            <a:extLst>
              <a:ext uri="{FF2B5EF4-FFF2-40B4-BE49-F238E27FC236}">
                <a16:creationId xmlns:a16="http://schemas.microsoft.com/office/drawing/2014/main" id="{A0F3FDBD-A127-F44D-9F55-FABFD86FCD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5670550"/>
            <a:ext cx="376713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x-none" sz="1800" dirty="0" err="1"/>
              <a:t>Rách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nhu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mô</a:t>
            </a:r>
            <a:r>
              <a:rPr lang="en-US" altLang="x-none" sz="1800" dirty="0"/>
              <a:t> &gt;50% </a:t>
            </a:r>
            <a:r>
              <a:rPr lang="en-US" altLang="x-none" sz="1800" dirty="0" err="1"/>
              <a:t>chiều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dầy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thân</a:t>
            </a:r>
            <a:r>
              <a:rPr lang="en-US" altLang="x-none" sz="1800" dirty="0"/>
              <a:t> </a:t>
            </a:r>
            <a:r>
              <a:rPr lang="en-US" altLang="x-none" sz="1800" dirty="0" err="1"/>
              <a:t>tuỵ</a:t>
            </a:r>
            <a:endParaRPr lang="en-US" altLang="x-none" sz="1800" dirty="0"/>
          </a:p>
        </p:txBody>
      </p:sp>
      <p:pic>
        <p:nvPicPr>
          <p:cNvPr id="44036" name="Picture 5">
            <a:extLst>
              <a:ext uri="{FF2B5EF4-FFF2-40B4-BE49-F238E27FC236}">
                <a16:creationId xmlns:a16="http://schemas.microsoft.com/office/drawing/2014/main" id="{A159E580-E870-9449-99CE-7AA3A8E984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8350" y="2178050"/>
            <a:ext cx="4111625" cy="3116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4037" name="TextBox 6">
            <a:extLst>
              <a:ext uri="{FF2B5EF4-FFF2-40B4-BE49-F238E27FC236}">
                <a16:creationId xmlns:a16="http://schemas.microsoft.com/office/drawing/2014/main" id="{280AEA38-C54E-D74A-A78E-AF81BEE818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8350" y="5670550"/>
            <a:ext cx="43402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x-none" sz="1800"/>
              <a:t>Vỡ cổ tuỵ, thân tuỵ tách khỏi tĩnh mạch lách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Title 1">
            <a:extLst>
              <a:ext uri="{FF2B5EF4-FFF2-40B4-BE49-F238E27FC236}">
                <a16:creationId xmlns:a16="http://schemas.microsoft.com/office/drawing/2014/main" id="{79DC9B2C-B225-3C42-A69D-44CB44C49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Đại cương</a:t>
            </a:r>
          </a:p>
        </p:txBody>
      </p:sp>
      <p:sp>
        <p:nvSpPr>
          <p:cNvPr id="16386" name="Content Placeholder 2">
            <a:extLst>
              <a:ext uri="{FF2B5EF4-FFF2-40B4-BE49-F238E27FC236}">
                <a16:creationId xmlns:a16="http://schemas.microsoft.com/office/drawing/2014/main" id="{49E0DAFE-3D5F-D242-9AF1-44F3B2818F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Chấn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thương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và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vết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thương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bụng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: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cấp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cứu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ngoại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khoa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thường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gặp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10%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tử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vong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Chẩn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đoán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khó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khăn</a:t>
            </a:r>
            <a:r>
              <a:rPr lang="en-US" altLang="x-none" sz="2400" dirty="0">
                <a:ea typeface="ＭＳ Ｐゴシック" panose="020B0600070205080204" pitchFamily="34" charset="-128"/>
              </a:rPr>
              <a:t>: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thiếu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thông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tin,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rối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loạn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tri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giác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trong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bệnh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cảnh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đa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thương</a:t>
            </a:r>
            <a:r>
              <a:rPr lang="is-IS" altLang="x-none" sz="2400" dirty="0">
                <a:ea typeface="ＭＳ Ｐゴシック" panose="020B0600070205080204" pitchFamily="34" charset="-128"/>
              </a:rPr>
              <a:t>…</a:t>
            </a:r>
          </a:p>
          <a:p>
            <a:pPr eaLnBrk="1" hangingPunct="1">
              <a:lnSpc>
                <a:spcPct val="150000"/>
              </a:lnSpc>
              <a:buFont typeface="Wingdings" pitchFamily="2" charset="2"/>
              <a:buChar char="Ø"/>
            </a:pPr>
            <a:r>
              <a:rPr lang="is-IS" altLang="x-none" sz="2400" dirty="0">
                <a:ea typeface="ＭＳ Ｐゴシック" panose="020B0600070205080204" pitchFamily="34" charset="-128"/>
              </a:rPr>
              <a:t>Tử vong do mất máu, nhiễm trùng ổ bụng, suy đa cơ quan nếu không xử trí kịp thời</a:t>
            </a:r>
          </a:p>
          <a:p>
            <a:pPr eaLnBrk="1" hangingPunct="1"/>
            <a:endParaRPr lang="en-US" altLang="x-none" dirty="0">
              <a:ea typeface="ＭＳ Ｐゴシック" panose="020B0600070205080204" pitchFamily="34" charset="-12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Title 1">
            <a:extLst>
              <a:ext uri="{FF2B5EF4-FFF2-40B4-BE49-F238E27FC236}">
                <a16:creationId xmlns:a16="http://schemas.microsoft.com/office/drawing/2014/main" id="{E8448348-1DC3-CC4F-BE73-74D644458A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Chọc dò ổ bụng</a:t>
            </a:r>
          </a:p>
        </p:txBody>
      </p:sp>
      <p:sp>
        <p:nvSpPr>
          <p:cNvPr id="46082" name="Content Placeholder 2">
            <a:extLst>
              <a:ext uri="{FF2B5EF4-FFF2-40B4-BE49-F238E27FC236}">
                <a16:creationId xmlns:a16="http://schemas.microsoft.com/office/drawing/2014/main" id="{401AE913-AA1D-3C48-920F-00D3104690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600" dirty="0">
                <a:ea typeface="ＭＳ Ｐゴシック" panose="020B0600070205080204" pitchFamily="34" charset="-128"/>
              </a:rPr>
              <a:t>Salomon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mô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tả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năm</a:t>
            </a:r>
            <a:r>
              <a:rPr lang="en-US" altLang="x-none" sz="2600" dirty="0">
                <a:ea typeface="ＭＳ Ｐゴシック" panose="020B0600070205080204" pitchFamily="34" charset="-128"/>
              </a:rPr>
              <a:t> 1906</a:t>
            </a: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600" dirty="0" err="1">
                <a:ea typeface="ＭＳ Ｐゴシック" panose="020B0600070205080204" pitchFamily="34" charset="-128"/>
              </a:rPr>
              <a:t>Xâm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lấn</a:t>
            </a:r>
            <a:r>
              <a:rPr lang="en-US" altLang="x-none" sz="2600" dirty="0">
                <a:ea typeface="ＭＳ Ｐゴシック" panose="020B0600070205080204" pitchFamily="34" charset="-128"/>
              </a:rPr>
              <a:t>,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đơn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giản</a:t>
            </a:r>
            <a:r>
              <a:rPr lang="en-US" altLang="x-none" sz="2600" dirty="0">
                <a:ea typeface="ＭＳ Ｐゴシック" panose="020B0600070205080204" pitchFamily="34" charset="-128"/>
              </a:rPr>
              <a:t>,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nhanh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chóng</a:t>
            </a:r>
            <a:endParaRPr lang="en-US" altLang="x-none" sz="26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600" dirty="0" err="1">
                <a:ea typeface="ＭＳ Ｐゴシック" panose="020B0600070205080204" pitchFamily="34" charset="-128"/>
              </a:rPr>
              <a:t>Âm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tính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giả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cao</a:t>
            </a:r>
            <a:r>
              <a:rPr lang="en-US" altLang="x-none" sz="2600" dirty="0">
                <a:ea typeface="ＭＳ Ｐゴシック" panose="020B0600070205080204" pitchFamily="34" charset="-128"/>
              </a:rPr>
              <a:t>: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chọc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không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trúng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chỗ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tụ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máu</a:t>
            </a:r>
            <a:r>
              <a:rPr lang="en-US" altLang="x-none" sz="2600" dirty="0">
                <a:ea typeface="ＭＳ Ｐゴシック" panose="020B0600070205080204" pitchFamily="34" charset="-128"/>
              </a:rPr>
              <a:t>,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chọc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trúng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khối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máu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đông</a:t>
            </a:r>
            <a:endParaRPr lang="en-US" altLang="x-none" sz="26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600" dirty="0">
                <a:ea typeface="ＭＳ Ｐゴシック" panose="020B0600070205080204" pitchFamily="34" charset="-128"/>
              </a:rPr>
              <a:t>Root: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tăng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độ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nhạy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bằng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kỹ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thuật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chọc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rửa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ổ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bụng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năm</a:t>
            </a:r>
            <a:r>
              <a:rPr lang="en-US" altLang="x-none" sz="2600" dirty="0">
                <a:ea typeface="ＭＳ Ｐゴシック" panose="020B0600070205080204" pitchFamily="34" charset="-128"/>
              </a:rPr>
              <a:t> 1965</a:t>
            </a:r>
          </a:p>
          <a:p>
            <a:pPr eaLnBrk="1" hangingPunct="1"/>
            <a:endParaRPr lang="en-US" altLang="x-none" dirty="0">
              <a:ea typeface="ＭＳ Ｐゴシック" panose="020B0600070205080204" pitchFamily="34" charset="-12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Title 1">
            <a:extLst>
              <a:ext uri="{FF2B5EF4-FFF2-40B4-BE49-F238E27FC236}">
                <a16:creationId xmlns:a16="http://schemas.microsoft.com/office/drawing/2014/main" id="{05124036-28B6-4546-B5F9-8A9E6DE4A0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33349"/>
            <a:ext cx="8229600" cy="1143001"/>
          </a:xfrm>
        </p:spPr>
        <p:txBody>
          <a:bodyPr/>
          <a:lstStyle/>
          <a:p>
            <a:pPr eaLnBrk="1" hangingPunct="1"/>
            <a:r>
              <a:rPr lang="en-US" altLang="x-none" sz="36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Chọc</a:t>
            </a:r>
            <a:r>
              <a:rPr lang="en-US" altLang="x-none" sz="36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36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rửa</a:t>
            </a:r>
            <a:r>
              <a:rPr lang="en-US" altLang="x-none" sz="36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36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ổ</a:t>
            </a:r>
            <a:r>
              <a:rPr lang="en-US" altLang="x-none" sz="36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36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bụng</a:t>
            </a:r>
            <a:endParaRPr lang="en-US" altLang="x-none" sz="3600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47106" name="TextBox 1">
            <a:extLst>
              <a:ext uri="{FF2B5EF4-FFF2-40B4-BE49-F238E27FC236}">
                <a16:creationId xmlns:a16="http://schemas.microsoft.com/office/drawing/2014/main" id="{CFA17957-742B-2C4C-AEDF-A0026B6B9E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5275" y="1424058"/>
            <a:ext cx="8553450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x-none" sz="2400" dirty="0">
                <a:solidFill>
                  <a:srgbClr val="FF0000"/>
                </a:solidFill>
              </a:rPr>
              <a:t>1000 ml dd </a:t>
            </a:r>
            <a:r>
              <a:rPr lang="en-US" altLang="x-none" sz="2400" dirty="0" err="1">
                <a:solidFill>
                  <a:srgbClr val="FF0000"/>
                </a:solidFill>
              </a:rPr>
              <a:t>nước</a:t>
            </a:r>
            <a:r>
              <a:rPr lang="en-US" altLang="x-none" sz="2400" dirty="0">
                <a:solidFill>
                  <a:srgbClr val="FF0000"/>
                </a:solidFill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</a:rPr>
              <a:t>muối</a:t>
            </a:r>
            <a:r>
              <a:rPr lang="en-US" altLang="x-none" sz="2400" dirty="0">
                <a:solidFill>
                  <a:srgbClr val="FF0000"/>
                </a:solidFill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</a:rPr>
              <a:t>sinh</a:t>
            </a:r>
            <a:r>
              <a:rPr lang="en-US" altLang="x-none" sz="2400" dirty="0">
                <a:solidFill>
                  <a:srgbClr val="FF0000"/>
                </a:solidFill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</a:rPr>
              <a:t>lý</a:t>
            </a:r>
            <a:r>
              <a:rPr lang="en-US" altLang="x-none" sz="2400" dirty="0">
                <a:solidFill>
                  <a:srgbClr val="FF0000"/>
                </a:solidFill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</a:rPr>
              <a:t>được</a:t>
            </a:r>
            <a:r>
              <a:rPr lang="en-US" altLang="x-none" sz="2400" dirty="0">
                <a:solidFill>
                  <a:srgbClr val="FF0000"/>
                </a:solidFill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</a:rPr>
              <a:t>truyền</a:t>
            </a:r>
            <a:r>
              <a:rPr lang="en-US" altLang="x-none" sz="2400" dirty="0">
                <a:solidFill>
                  <a:srgbClr val="FF0000"/>
                </a:solidFill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</a:rPr>
              <a:t>vào</a:t>
            </a:r>
            <a:r>
              <a:rPr lang="en-US" altLang="x-none" sz="2400" dirty="0">
                <a:solidFill>
                  <a:srgbClr val="FF0000"/>
                </a:solidFill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</a:rPr>
              <a:t>khoang</a:t>
            </a:r>
            <a:r>
              <a:rPr lang="en-US" altLang="x-none" sz="2400" dirty="0">
                <a:solidFill>
                  <a:srgbClr val="FF0000"/>
                </a:solidFill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</a:rPr>
              <a:t>phúc</a:t>
            </a:r>
            <a:r>
              <a:rPr lang="en-US" altLang="x-none" sz="2400" dirty="0">
                <a:solidFill>
                  <a:srgbClr val="FF0000"/>
                </a:solidFill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</a:rPr>
              <a:t>mạc</a:t>
            </a:r>
            <a:r>
              <a:rPr lang="en-US" altLang="x-none" sz="2400" dirty="0">
                <a:solidFill>
                  <a:srgbClr val="FF0000"/>
                </a:solidFill>
              </a:rPr>
              <a:t> 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x-none" sz="2400" dirty="0" err="1">
                <a:solidFill>
                  <a:srgbClr val="FF0000"/>
                </a:solidFill>
              </a:rPr>
              <a:t>Dịch</a:t>
            </a:r>
            <a:r>
              <a:rPr lang="en-US" altLang="x-none" sz="2400" dirty="0">
                <a:solidFill>
                  <a:srgbClr val="FF0000"/>
                </a:solidFill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</a:rPr>
              <a:t>được</a:t>
            </a:r>
            <a:r>
              <a:rPr lang="en-US" altLang="x-none" sz="2400" dirty="0">
                <a:solidFill>
                  <a:srgbClr val="FF0000"/>
                </a:solidFill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</a:rPr>
              <a:t>hút</a:t>
            </a:r>
            <a:r>
              <a:rPr lang="en-US" altLang="x-none" sz="2400" dirty="0">
                <a:solidFill>
                  <a:srgbClr val="FF0000"/>
                </a:solidFill>
              </a:rPr>
              <a:t> ra </a:t>
            </a:r>
            <a:r>
              <a:rPr lang="en-US" altLang="x-none" sz="2400" dirty="0" err="1">
                <a:solidFill>
                  <a:srgbClr val="FF0000"/>
                </a:solidFill>
              </a:rPr>
              <a:t>để</a:t>
            </a:r>
            <a:r>
              <a:rPr lang="en-US" altLang="x-none" sz="2400" dirty="0">
                <a:solidFill>
                  <a:srgbClr val="FF0000"/>
                </a:solidFill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</a:rPr>
              <a:t>xét</a:t>
            </a:r>
            <a:r>
              <a:rPr lang="en-US" altLang="x-none" sz="2400" dirty="0">
                <a:solidFill>
                  <a:srgbClr val="FF0000"/>
                </a:solidFill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</a:rPr>
              <a:t>nghiệm</a:t>
            </a:r>
            <a:endParaRPr lang="en-US" altLang="x-none" sz="2400" dirty="0">
              <a:solidFill>
                <a:srgbClr val="FF0000"/>
              </a:solidFill>
            </a:endParaRPr>
          </a:p>
        </p:txBody>
      </p:sp>
      <p:pic>
        <p:nvPicPr>
          <p:cNvPr id="47107" name="Picture 2" descr="68717cb3bf718875802d456f8f1a20c3.gif">
            <a:extLst>
              <a:ext uri="{FF2B5EF4-FFF2-40B4-BE49-F238E27FC236}">
                <a16:creationId xmlns:a16="http://schemas.microsoft.com/office/drawing/2014/main" id="{17121196-3D10-AD4B-8C81-09609CCD09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8751" y="2396862"/>
            <a:ext cx="5871516" cy="40982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Title 1">
            <a:extLst>
              <a:ext uri="{FF2B5EF4-FFF2-40B4-BE49-F238E27FC236}">
                <a16:creationId xmlns:a16="http://schemas.microsoft.com/office/drawing/2014/main" id="{EEDA2B19-0D34-4746-8BDC-18FCA9214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Chọc rửa ổ bụng</a:t>
            </a:r>
          </a:p>
        </p:txBody>
      </p:sp>
      <p:sp>
        <p:nvSpPr>
          <p:cNvPr id="48130" name="Content Placeholder 2">
            <a:extLst>
              <a:ext uri="{FF2B5EF4-FFF2-40B4-BE49-F238E27FC236}">
                <a16:creationId xmlns:a16="http://schemas.microsoft.com/office/drawing/2014/main" id="{9E17D491-D20B-5648-9E79-767710191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5189022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en-US" altLang="x-none" sz="2400" b="1" i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Dương</a:t>
            </a:r>
            <a:r>
              <a:rPr lang="en-US" altLang="x-none" sz="2400" b="1" i="1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i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tính</a:t>
            </a:r>
            <a:r>
              <a:rPr lang="en-US" altLang="x-none" sz="2400" b="1" i="1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:</a:t>
            </a:r>
          </a:p>
          <a:p>
            <a:pPr lvl="1"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dirty="0">
                <a:ea typeface="ＭＳ Ｐゴシック" panose="020B0600070205080204" pitchFamily="34" charset="-128"/>
              </a:rPr>
              <a:t>10 ml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máu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đại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thể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chảy</a:t>
            </a:r>
            <a:r>
              <a:rPr lang="en-US" altLang="x-none" sz="2400" dirty="0">
                <a:ea typeface="ＭＳ Ｐゴシック" panose="020B0600070205080204" pitchFamily="34" charset="-128"/>
              </a:rPr>
              <a:t> ra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tự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nhiên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lvl="1"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dirty="0">
                <a:ea typeface="ＭＳ Ｐゴシック" panose="020B0600070205080204" pitchFamily="34" charset="-128"/>
              </a:rPr>
              <a:t>≥100 000 RBC/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μL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lvl="1"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≥500 WBC/</a:t>
            </a:r>
            <a:r>
              <a:rPr lang="en-US" altLang="x-none" sz="2400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μL</a:t>
            </a:r>
            <a:r>
              <a:rPr lang="en-US" altLang="x-none" sz="2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(&gt;3h</a:t>
            </a:r>
            <a:r>
              <a:rPr lang="en-US" altLang="x-none" sz="2400" dirty="0">
                <a:ea typeface="ＭＳ Ｐゴシック" panose="020B0600070205080204" pitchFamily="34" charset="-128"/>
              </a:rPr>
              <a:t>)</a:t>
            </a:r>
          </a:p>
          <a:p>
            <a:pPr lvl="1"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Amylase ≥175 U/dL</a:t>
            </a:r>
          </a:p>
          <a:p>
            <a:pPr lvl="1"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Nhuộm</a:t>
            </a:r>
            <a:r>
              <a:rPr lang="en-US" altLang="x-none" sz="2400" dirty="0">
                <a:ea typeface="ＭＳ Ｐゴシック" panose="020B0600070205080204" pitchFamily="34" charset="-128"/>
              </a:rPr>
              <a:t> gram (+)</a:t>
            </a:r>
          </a:p>
          <a:p>
            <a:pPr lvl="1"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Mật</a:t>
            </a:r>
            <a:r>
              <a:rPr lang="en-US" altLang="x-none" sz="2400" dirty="0">
                <a:ea typeface="ＭＳ Ｐゴシック" panose="020B0600070205080204" pitchFamily="34" charset="-128"/>
              </a:rPr>
              <a:t>: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đại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thể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xét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nghiệm</a:t>
            </a:r>
            <a:r>
              <a:rPr lang="en-US" altLang="x-none" sz="2400" dirty="0">
                <a:ea typeface="ＭＳ Ｐゴシック" panose="020B0600070205080204" pitchFamily="34" charset="-128"/>
              </a:rPr>
              <a:t> bilirubin </a:t>
            </a:r>
            <a:r>
              <a:rPr lang="en-US" altLang="x-none" sz="2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&gt;0,01 mg/dL</a:t>
            </a:r>
          </a:p>
          <a:p>
            <a:pPr lvl="1"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Mảnh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thức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ăn</a:t>
            </a:r>
            <a:endParaRPr lang="en-US" altLang="x-none" sz="2400" dirty="0">
              <a:ea typeface="ＭＳ Ｐゴシック" panose="020B0600070205080204" pitchFamily="34" charset="-12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Title 1">
            <a:extLst>
              <a:ext uri="{FF2B5EF4-FFF2-40B4-BE49-F238E27FC236}">
                <a16:creationId xmlns:a16="http://schemas.microsoft.com/office/drawing/2014/main" id="{F2C58D56-4925-E140-9602-BCF4DAF07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5563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x-none" sz="36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Chọc</a:t>
            </a:r>
            <a:r>
              <a:rPr lang="en-US" altLang="x-none" sz="36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36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rửa</a:t>
            </a:r>
            <a:r>
              <a:rPr lang="en-US" altLang="x-none" sz="36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36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ổ</a:t>
            </a:r>
            <a:r>
              <a:rPr lang="en-US" altLang="x-none" sz="36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36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bụng</a:t>
            </a:r>
            <a:endParaRPr lang="en-US" altLang="x-none" sz="3600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49154" name="Content Placeholder 2">
            <a:extLst>
              <a:ext uri="{FF2B5EF4-FFF2-40B4-BE49-F238E27FC236}">
                <a16:creationId xmlns:a16="http://schemas.microsoft.com/office/drawing/2014/main" id="{5921D87A-EAF4-CC4A-A9DE-2025916D56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293" y="1557174"/>
            <a:ext cx="8021507" cy="4584105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en-US" altLang="x-none" sz="2600" b="1" i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Trung</a:t>
            </a:r>
            <a:r>
              <a:rPr lang="en-US" altLang="x-none" sz="2600" b="1" i="1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600" b="1" i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gian</a:t>
            </a:r>
            <a:endParaRPr lang="en-US" altLang="x-none" sz="2600" b="1" i="1" dirty="0">
              <a:solidFill>
                <a:srgbClr val="0000FF"/>
              </a:solidFill>
              <a:ea typeface="ＭＳ Ｐゴシック" panose="020B0600070205080204" pitchFamily="34" charset="-128"/>
            </a:endParaRPr>
          </a:p>
          <a:p>
            <a:pPr lvl="1" eaLnBrk="1" hangingPunct="1">
              <a:buFont typeface="Wingdings" pitchFamily="2" charset="2"/>
              <a:buChar char="Ø"/>
            </a:pPr>
            <a:r>
              <a:rPr lang="en-US" altLang="x-none" sz="2600" dirty="0" err="1">
                <a:ea typeface="ＭＳ Ｐゴシック" panose="020B0600070205080204" pitchFamily="34" charset="-128"/>
              </a:rPr>
              <a:t>Dịch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hồng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chảy</a:t>
            </a:r>
            <a:r>
              <a:rPr lang="en-US" altLang="x-none" sz="2600" dirty="0">
                <a:ea typeface="ＭＳ Ｐゴシック" panose="020B0600070205080204" pitchFamily="34" charset="-128"/>
              </a:rPr>
              <a:t> ra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tự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nhiên</a:t>
            </a:r>
            <a:endParaRPr lang="en-US" altLang="x-none" sz="2600" dirty="0">
              <a:ea typeface="ＭＳ Ｐゴシック" panose="020B0600070205080204" pitchFamily="34" charset="-128"/>
            </a:endParaRPr>
          </a:p>
          <a:p>
            <a:pPr lvl="1" eaLnBrk="1" hangingPunct="1">
              <a:buFont typeface="Wingdings" pitchFamily="2" charset="2"/>
              <a:buChar char="Ø"/>
            </a:pPr>
            <a:r>
              <a:rPr lang="en-US" altLang="x-none" sz="2600" dirty="0">
                <a:ea typeface="ＭＳ Ｐゴシック" panose="020B0600070205080204" pitchFamily="34" charset="-128"/>
              </a:rPr>
              <a:t>50 000-100 000 RBC/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μL</a:t>
            </a:r>
            <a:endParaRPr lang="en-US" altLang="x-none" sz="2600" dirty="0">
              <a:ea typeface="ＭＳ Ｐゴシック" panose="020B0600070205080204" pitchFamily="34" charset="-128"/>
            </a:endParaRPr>
          </a:p>
          <a:p>
            <a:pPr lvl="1" eaLnBrk="1" hangingPunct="1">
              <a:buFont typeface="Wingdings" pitchFamily="2" charset="2"/>
              <a:buChar char="Ø"/>
            </a:pPr>
            <a:r>
              <a:rPr lang="en-US" altLang="x-none" sz="2600" dirty="0">
                <a:ea typeface="ＭＳ Ｐゴシック" panose="020B0600070205080204" pitchFamily="34" charset="-128"/>
              </a:rPr>
              <a:t>100-500 WBC/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μL</a:t>
            </a:r>
            <a:endParaRPr lang="en-US" altLang="x-none" sz="2600" dirty="0">
              <a:ea typeface="ＭＳ Ｐゴシック" panose="020B0600070205080204" pitchFamily="34" charset="-128"/>
            </a:endParaRPr>
          </a:p>
          <a:p>
            <a:pPr lvl="1" eaLnBrk="1" hangingPunct="1">
              <a:buFont typeface="Wingdings" pitchFamily="2" charset="2"/>
              <a:buChar char="Ø"/>
            </a:pPr>
            <a:r>
              <a:rPr lang="en-US" altLang="x-none" sz="2600" dirty="0">
                <a:ea typeface="ＭＳ Ｐゴシック" panose="020B0600070205080204" pitchFamily="34" charset="-128"/>
              </a:rPr>
              <a:t>Amylase 75-175 U/dL</a:t>
            </a:r>
          </a:p>
          <a:p>
            <a:pPr marL="0" indent="0" eaLnBrk="1" hangingPunct="1">
              <a:buNone/>
            </a:pPr>
            <a:r>
              <a:rPr lang="en-US" altLang="x-none" sz="2600" b="1" i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Âm</a:t>
            </a:r>
            <a:r>
              <a:rPr lang="en-US" altLang="x-none" sz="2600" b="1" i="1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600" b="1" i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tính</a:t>
            </a:r>
            <a:endParaRPr lang="en-US" altLang="x-none" sz="2600" b="1" i="1" dirty="0">
              <a:solidFill>
                <a:srgbClr val="0000FF"/>
              </a:solidFill>
              <a:ea typeface="ＭＳ Ｐゴシック" panose="020B0600070205080204" pitchFamily="34" charset="-128"/>
            </a:endParaRPr>
          </a:p>
          <a:p>
            <a:pPr lvl="1" eaLnBrk="1" hangingPunct="1">
              <a:buFont typeface="Wingdings" pitchFamily="2" charset="2"/>
              <a:buChar char="Ø"/>
            </a:pPr>
            <a:r>
              <a:rPr lang="en-US" altLang="x-none" sz="2600" dirty="0" err="1">
                <a:ea typeface="ＭＳ Ｐゴシック" panose="020B0600070205080204" pitchFamily="34" charset="-128"/>
              </a:rPr>
              <a:t>Hút</a:t>
            </a:r>
            <a:r>
              <a:rPr lang="en-US" altLang="x-none" sz="2600" dirty="0">
                <a:ea typeface="ＭＳ Ｐゴシック" panose="020B0600070205080204" pitchFamily="34" charset="-128"/>
              </a:rPr>
              <a:t> ra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dịch</a:t>
            </a:r>
            <a:r>
              <a:rPr lang="en-US" altLang="x-none" sz="2600" dirty="0">
                <a:ea typeface="ＭＳ Ｐゴシック" panose="020B0600070205080204" pitchFamily="34" charset="-128"/>
              </a:rPr>
              <a:t> </a:t>
            </a:r>
            <a:r>
              <a:rPr lang="en-US" altLang="x-none" sz="2600" dirty="0" err="1">
                <a:ea typeface="ＭＳ Ｐゴシック" panose="020B0600070205080204" pitchFamily="34" charset="-128"/>
              </a:rPr>
              <a:t>trong</a:t>
            </a:r>
            <a:endParaRPr lang="en-US" altLang="x-none" sz="2600" dirty="0">
              <a:ea typeface="ＭＳ Ｐゴシック" panose="020B0600070205080204" pitchFamily="34" charset="-128"/>
            </a:endParaRPr>
          </a:p>
          <a:p>
            <a:pPr lvl="1" eaLnBrk="1" hangingPunct="1">
              <a:buFont typeface="Wingdings" pitchFamily="2" charset="2"/>
              <a:buChar char="Ø"/>
            </a:pPr>
            <a:r>
              <a:rPr lang="en-US" altLang="x-none" sz="26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&lt;100 WBC/</a:t>
            </a:r>
            <a:r>
              <a:rPr lang="en-US" altLang="x-none" sz="2600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μL</a:t>
            </a:r>
            <a:endParaRPr lang="en-US" altLang="x-none" sz="2600" dirty="0">
              <a:solidFill>
                <a:srgbClr val="FF0000"/>
              </a:solidFill>
              <a:ea typeface="ＭＳ Ｐゴシック" panose="020B0600070205080204" pitchFamily="34" charset="-128"/>
            </a:endParaRPr>
          </a:p>
          <a:p>
            <a:pPr lvl="1" eaLnBrk="1" hangingPunct="1">
              <a:buFont typeface="Wingdings" pitchFamily="2" charset="2"/>
              <a:buChar char="Ø"/>
            </a:pPr>
            <a:r>
              <a:rPr lang="en-US" altLang="x-none" sz="26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Amylase &lt;75 U/</a:t>
            </a:r>
            <a:r>
              <a:rPr lang="en-US" altLang="x-none" sz="2600" dirty="0">
                <a:ea typeface="ＭＳ Ｐゴシック" panose="020B0600070205080204" pitchFamily="34" charset="-128"/>
              </a:rPr>
              <a:t>dL</a:t>
            </a:r>
          </a:p>
          <a:p>
            <a:pPr eaLnBrk="1" hangingPunct="1">
              <a:buFont typeface="Arial" panose="020B0604020202020204" pitchFamily="34" charset="0"/>
              <a:buNone/>
            </a:pPr>
            <a:endParaRPr lang="en-US" altLang="x-none" dirty="0">
              <a:ea typeface="ＭＳ Ｐゴシック" panose="020B0600070205080204" pitchFamily="34" charset="-128"/>
            </a:endParaRPr>
          </a:p>
          <a:p>
            <a:pPr lvl="1" eaLnBrk="1" hangingPunct="1"/>
            <a:endParaRPr lang="en-US" altLang="x-none" dirty="0">
              <a:ea typeface="ＭＳ Ｐゴシック" panose="020B0600070205080204" pitchFamily="34" charset="-12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Title 1">
            <a:extLst>
              <a:ext uri="{FF2B5EF4-FFF2-40B4-BE49-F238E27FC236}">
                <a16:creationId xmlns:a16="http://schemas.microsoft.com/office/drawing/2014/main" id="{2BEA3EBC-D8C6-3544-B7E7-952DFC577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52475"/>
          </a:xfrm>
        </p:spPr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Chọc rửa ổ bụng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4D392C-DEFA-3346-965E-B516581E0A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526940"/>
            <a:ext cx="8686800" cy="5121510"/>
          </a:xfrm>
        </p:spPr>
        <p:txBody>
          <a:bodyPr/>
          <a:lstStyle/>
          <a:p>
            <a:pPr eaLnBrk="1" hangingPunct="1">
              <a:buFont typeface="Wingdings" pitchFamily="2" charset="2"/>
              <a:buChar char="Ø"/>
              <a:defRPr/>
            </a:pPr>
            <a:r>
              <a:rPr lang="en-US" altLang="x-none" sz="2400" b="1" i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Ưu</a:t>
            </a:r>
            <a:endParaRPr lang="en-US" altLang="x-none" sz="2400" b="1" i="1" dirty="0">
              <a:solidFill>
                <a:srgbClr val="0000FF"/>
              </a:solidFill>
              <a:ea typeface="ＭＳ Ｐゴシック" panose="020B0600070205080204" pitchFamily="34" charset="-128"/>
            </a:endParaRPr>
          </a:p>
          <a:p>
            <a:pPr lvl="1" eaLnBrk="1" hangingPunct="1">
              <a:buFont typeface="Arial" panose="020B0604020202020204" pitchFamily="34" charset="0"/>
              <a:buChar char="•"/>
              <a:defRPr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Có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độ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nhạy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cao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đối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với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chảy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máu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trong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ổ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bụng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lvl="1" eaLnBrk="1" hangingPunct="1">
              <a:buFont typeface="Arial" panose="020B0604020202020204" pitchFamily="34" charset="0"/>
              <a:buChar char="•"/>
              <a:defRPr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Nhanh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lvl="1" eaLnBrk="1" hangingPunct="1">
              <a:buFont typeface="Arial" panose="020B0604020202020204" pitchFamily="34" charset="0"/>
              <a:buChar char="•"/>
              <a:defRPr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Thực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hiện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tại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giường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bệnh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eaLnBrk="1" hangingPunct="1">
              <a:buFont typeface="Wingdings" pitchFamily="2" charset="2"/>
              <a:buChar char="Ø"/>
              <a:defRPr/>
            </a:pPr>
            <a:r>
              <a:rPr lang="en-US" altLang="x-none" sz="2400" b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Nhược</a:t>
            </a:r>
            <a:endParaRPr lang="en-US" altLang="x-none" sz="2400" b="1" dirty="0">
              <a:solidFill>
                <a:srgbClr val="0000FF"/>
              </a:solidFill>
              <a:ea typeface="ＭＳ Ｐゴシック" panose="020B0600070205080204" pitchFamily="34" charset="-128"/>
            </a:endParaRPr>
          </a:p>
          <a:p>
            <a:pPr lvl="1" eaLnBrk="1" hangingPunct="1">
              <a:buFont typeface="Arial" panose="020B0604020202020204" pitchFamily="34" charset="0"/>
              <a:buChar char="•"/>
              <a:defRPr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Xâm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lấn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lvl="1" eaLnBrk="1" hangingPunct="1">
              <a:buFont typeface="Arial" panose="020B0604020202020204" pitchFamily="34" charset="0"/>
              <a:buChar char="•"/>
              <a:defRPr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Không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xác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định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được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tổn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thương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tạng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lvl="1" eaLnBrk="1" hangingPunct="1">
              <a:buFont typeface="Arial" panose="020B0604020202020204" pitchFamily="34" charset="0"/>
              <a:buChar char="•"/>
              <a:defRPr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Dương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giả</a:t>
            </a:r>
            <a:r>
              <a:rPr lang="en-US" altLang="x-none" sz="2400" dirty="0">
                <a:ea typeface="ＭＳ Ｐゴシック" panose="020B0600070205080204" pitchFamily="34" charset="-128"/>
              </a:rPr>
              <a:t>: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chảy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máu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trong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khi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thực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hiện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TT</a:t>
            </a:r>
          </a:p>
          <a:p>
            <a:pPr lvl="1" eaLnBrk="1" hangingPunct="1">
              <a:buFont typeface="Arial" panose="020B0604020202020204" pitchFamily="34" charset="0"/>
              <a:buChar char="•"/>
              <a:defRPr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Dịch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còn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lại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trong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ổ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bụng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làm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ảnh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hưởng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các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khảo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sát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hình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ảnh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học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sau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đó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marL="96838" lvl="1" indent="0" eaLnBrk="1" hangingPunct="1">
              <a:buNone/>
              <a:defRPr/>
            </a:pPr>
            <a:r>
              <a:rPr lang="en-US" altLang="x-none" sz="2400" b="1" i="1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Hiện</a:t>
            </a:r>
            <a:r>
              <a:rPr lang="en-US" altLang="x-none" sz="2400" b="1" i="1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nay </a:t>
            </a:r>
            <a:r>
              <a:rPr lang="en-US" altLang="x-none" sz="2400" b="1" i="1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kỹ</a:t>
            </a:r>
            <a:r>
              <a:rPr lang="en-US" altLang="x-none" sz="2400" b="1" i="1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i="1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thuật</a:t>
            </a:r>
            <a:r>
              <a:rPr lang="en-US" altLang="x-none" sz="2400" b="1" i="1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i="1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này</a:t>
            </a:r>
            <a:r>
              <a:rPr lang="en-US" altLang="x-none" sz="2400" b="1" i="1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i="1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hiếm</a:t>
            </a:r>
            <a:r>
              <a:rPr lang="en-US" altLang="x-none" sz="2400" b="1" i="1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i="1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khi</a:t>
            </a:r>
            <a:r>
              <a:rPr lang="en-US" altLang="x-none" sz="2400" b="1" i="1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i="1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thực</a:t>
            </a:r>
            <a:r>
              <a:rPr lang="en-US" altLang="x-none" sz="2400" b="1" i="1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i="1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hiện</a:t>
            </a:r>
            <a:r>
              <a:rPr lang="en-US" altLang="x-none" sz="2400" b="1" i="1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i="1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và</a:t>
            </a:r>
            <a:r>
              <a:rPr lang="en-US" altLang="x-none" sz="2400" b="1" i="1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i="1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thay</a:t>
            </a:r>
            <a:r>
              <a:rPr lang="en-US" altLang="x-none" sz="2400" b="1" i="1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i="1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thế</a:t>
            </a:r>
            <a:r>
              <a:rPr lang="en-US" altLang="x-none" sz="2400" b="1" i="1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i="1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bằng</a:t>
            </a:r>
            <a:r>
              <a:rPr lang="en-US" altLang="x-none" sz="2400" b="1" i="1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FAST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1F0D8F-F6E6-864B-A713-4F1AE1CC7A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4366" y="482514"/>
            <a:ext cx="6981797" cy="609600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sz="36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Điều</a:t>
            </a:r>
            <a:r>
              <a:rPr lang="en-US" sz="36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trị</a:t>
            </a:r>
            <a:r>
              <a:rPr lang="en-US" sz="36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Chấn thương bụng kín</a:t>
            </a:r>
          </a:p>
        </p:txBody>
      </p:sp>
      <p:sp>
        <p:nvSpPr>
          <p:cNvPr id="51202" name="Content Placeholder 2">
            <a:extLst>
              <a:ext uri="{FF2B5EF4-FFF2-40B4-BE49-F238E27FC236}">
                <a16:creationId xmlns:a16="http://schemas.microsoft.com/office/drawing/2014/main" id="{3F731D36-F5C9-CE44-93E8-56AFCAFE5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6563" y="1701114"/>
            <a:ext cx="8229600" cy="4089162"/>
          </a:xfrm>
        </p:spPr>
        <p:txBody>
          <a:bodyPr/>
          <a:lstStyle/>
          <a:p>
            <a:pPr marL="109538" indent="0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x-none" sz="2400" b="1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Ngay</a:t>
            </a:r>
            <a:r>
              <a:rPr lang="en-US" altLang="x-none" sz="2400" b="1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b="1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khi</a:t>
            </a:r>
            <a:r>
              <a:rPr lang="en-US" altLang="x-none" sz="2400" b="1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b="1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tiếp</a:t>
            </a:r>
            <a:r>
              <a:rPr lang="en-US" altLang="x-none" sz="2400" b="1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b="1" i="1" dirty="0" err="1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nhận</a:t>
            </a:r>
            <a:r>
              <a:rPr lang="en-US" altLang="x-none" sz="2400" b="1" i="1" dirty="0">
                <a:solidFill>
                  <a:srgbClr val="0000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BN:</a:t>
            </a:r>
          </a:p>
          <a:p>
            <a:pPr marL="109538" indent="0" eaLnBrk="1" hangingPunct="1">
              <a:lnSpc>
                <a:spcPct val="150000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Đánh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giá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các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chức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năng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sống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: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huyết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động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,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hô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hấp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, tri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giác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.</a:t>
            </a:r>
          </a:p>
          <a:p>
            <a:pPr marL="109538" indent="0" eaLnBrk="1" hangingPunct="1">
              <a:lnSpc>
                <a:spcPct val="150000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Phát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hiện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các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thương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tổn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kết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hợp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.	</a:t>
            </a:r>
          </a:p>
          <a:p>
            <a:pPr marL="109538" indent="0" eaLnBrk="1" hangingPunct="1">
              <a:lnSpc>
                <a:spcPct val="150000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Thực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hiện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việc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khám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bụng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và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các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cơ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quan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khác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,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sử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dụng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các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phương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tiện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cận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lâm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sàng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có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sẵn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tại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chỗ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.</a:t>
            </a:r>
          </a:p>
          <a:p>
            <a:pPr marL="109538" indent="0" eaLnBrk="1" hangingPunct="1"/>
            <a:endParaRPr lang="en-US" altLang="x-none" sz="3000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51203" name="Slide Number Placeholder 3">
            <a:extLst>
              <a:ext uri="{FF2B5EF4-FFF2-40B4-BE49-F238E27FC236}">
                <a16:creationId xmlns:a16="http://schemas.microsoft.com/office/drawing/2014/main" id="{1BE4B343-B320-2F4E-A9FE-4C46582898D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03253186-968E-1F43-8BB9-DE3F74623168}" type="slidenum">
              <a:rPr lang="en-US" altLang="x-none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35</a:t>
            </a:fld>
            <a:endParaRPr lang="en-US" altLang="x-none" sz="1200">
              <a:solidFill>
                <a:srgbClr val="898989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Title 1">
            <a:extLst>
              <a:ext uri="{FF2B5EF4-FFF2-40B4-BE49-F238E27FC236}">
                <a16:creationId xmlns:a16="http://schemas.microsoft.com/office/drawing/2014/main" id="{BC919DC9-EEE8-194D-9D7B-3FF2732CDD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 sz="3600">
                <a:ea typeface="ＭＳ Ｐゴシック" panose="020B0600070205080204" pitchFamily="34" charset="-128"/>
              </a:rPr>
              <a:t>Điều trị chấn thương bụng kín</a:t>
            </a:r>
            <a:endParaRPr lang="x-none" altLang="x-none" sz="3600">
              <a:ea typeface="ＭＳ Ｐゴシック" panose="020B0600070205080204" pitchFamily="34" charset="-128"/>
            </a:endParaRPr>
          </a:p>
        </p:txBody>
      </p:sp>
      <p:sp>
        <p:nvSpPr>
          <p:cNvPr id="52227" name="Slide Number Placeholder 3">
            <a:extLst>
              <a:ext uri="{FF2B5EF4-FFF2-40B4-BE49-F238E27FC236}">
                <a16:creationId xmlns:a16="http://schemas.microsoft.com/office/drawing/2014/main" id="{60760F2F-4E06-FF45-92EF-873AE326C08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03FB68F7-D4F2-2240-AA3E-98155A8EE6CB}" type="slidenum">
              <a:rPr lang="en-US" altLang="x-none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36</a:t>
            </a:fld>
            <a:endParaRPr lang="en-US" altLang="x-none" sz="1200">
              <a:solidFill>
                <a:srgbClr val="898989"/>
              </a:solidFill>
            </a:endParaRP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9577AE79-6A63-5941-AF7C-347092736F0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86314940"/>
              </p:ext>
            </p:extLst>
          </p:nvPr>
        </p:nvGraphicFramePr>
        <p:xfrm>
          <a:off x="105842" y="1417638"/>
          <a:ext cx="6770042" cy="50775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6588581-D5C7-BB41-AE80-E1FD798DE6AF}"/>
              </a:ext>
            </a:extLst>
          </p:cNvPr>
          <p:cNvSpPr/>
          <p:nvPr/>
        </p:nvSpPr>
        <p:spPr>
          <a:xfrm>
            <a:off x="6757588" y="5124209"/>
            <a:ext cx="1828800" cy="1371600"/>
          </a:xfrm>
          <a:prstGeom prst="roundRect">
            <a:avLst/>
          </a:prstGeom>
          <a:noFill/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defRPr/>
            </a:pPr>
            <a:r>
              <a:rPr lang="en-US" altLang="x-none">
                <a:latin typeface="Times New Roman" panose="02020603050405020304" pitchFamily="18" charset="0"/>
              </a:rPr>
              <a:t>Truyền máu</a:t>
            </a:r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EF4B5F15-205B-1143-8A4A-C58FC132ACD2}"/>
              </a:ext>
            </a:extLst>
          </p:cNvPr>
          <p:cNvSpPr/>
          <p:nvPr/>
        </p:nvSpPr>
        <p:spPr>
          <a:xfrm>
            <a:off x="5538388" y="5680613"/>
            <a:ext cx="1219200" cy="609600"/>
          </a:xfrm>
          <a:prstGeom prst="rightArrow">
            <a:avLst/>
          </a:prstGeom>
          <a:gradFill flip="none" rotWithShape="1">
            <a:gsLst>
              <a:gs pos="62000">
                <a:schemeClr val="accent1">
                  <a:lumMod val="40000"/>
                  <a:lumOff val="60000"/>
                </a:schemeClr>
              </a:gs>
              <a:gs pos="81000">
                <a:srgbClr val="C4D6EB"/>
              </a:gs>
              <a:gs pos="100000">
                <a:srgbClr val="FFEBFA"/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Title 15">
            <a:extLst>
              <a:ext uri="{FF2B5EF4-FFF2-40B4-BE49-F238E27FC236}">
                <a16:creationId xmlns:a16="http://schemas.microsoft.com/office/drawing/2014/main" id="{7D0F78AE-2DB5-A244-ACC5-1B2722796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150" y="252413"/>
            <a:ext cx="8229600" cy="1069975"/>
          </a:xfrm>
        </p:spPr>
        <p:txBody>
          <a:bodyPr/>
          <a:lstStyle/>
          <a:p>
            <a:pPr eaLnBrk="1" hangingPunct="1"/>
            <a:r>
              <a:rPr lang="x-none" altLang="x-none" sz="36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MỔ KHẨN</a:t>
            </a:r>
          </a:p>
        </p:txBody>
      </p:sp>
      <p:sp>
        <p:nvSpPr>
          <p:cNvPr id="53250" name="Slide Number Placeholder 3">
            <a:extLst>
              <a:ext uri="{FF2B5EF4-FFF2-40B4-BE49-F238E27FC236}">
                <a16:creationId xmlns:a16="http://schemas.microsoft.com/office/drawing/2014/main" id="{5D73DF2D-6B16-DB4F-AA9D-392D2AA3FAF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xfrm>
            <a:off x="8216900" y="153988"/>
            <a:ext cx="762000" cy="366712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5E518F17-38BD-6A40-BE77-7D109B9E3E0A}" type="slidenum">
              <a:rPr lang="en-US" altLang="x-none" sz="1200">
                <a:latin typeface="Arial" panose="020B0604020202020204" pitchFamily="34" charset="0"/>
                <a:cs typeface="Arial" panose="020B0604020202020204" pitchFamily="34" charset="0"/>
              </a:rPr>
              <a:pPr>
                <a:spcBef>
                  <a:spcPct val="0"/>
                </a:spcBef>
                <a:buFontTx/>
                <a:buNone/>
              </a:pPr>
              <a:t>37</a:t>
            </a:fld>
            <a:endParaRPr lang="en-US" altLang="x-none" sz="12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F569DE8-DC3B-244E-BBDB-307C405260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0575" y="4027488"/>
            <a:ext cx="3295650" cy="1066800"/>
          </a:xfrm>
          <a:prstGeom prst="roundRect">
            <a:avLst>
              <a:gd name="adj" fmla="val 16667"/>
            </a:avLst>
          </a:prstGeom>
          <a:noFill/>
          <a:ln w="31750">
            <a:solidFill>
              <a:srgbClr val="385D8A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defRPr/>
            </a:pPr>
            <a:r>
              <a:rPr lang="en-US" altLang="x-none" sz="1800" dirty="0">
                <a:latin typeface="Arial" panose="020B0604020202020204" pitchFamily="34" charset="0"/>
                <a:cs typeface="Arial" panose="020B0604020202020204" pitchFamily="34" charset="0"/>
              </a:rPr>
              <a:t>XQ </a:t>
            </a:r>
            <a:r>
              <a:rPr lang="en-US" altLang="x-none" sz="1800" dirty="0" err="1">
                <a:latin typeface="Arial" panose="020B0604020202020204" pitchFamily="34" charset="0"/>
                <a:cs typeface="Arial" panose="020B0604020202020204" pitchFamily="34" charset="0"/>
              </a:rPr>
              <a:t>Phổi</a:t>
            </a:r>
            <a:r>
              <a:rPr lang="en-US" altLang="x-none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x-none" sz="1800" dirty="0" err="1">
                <a:latin typeface="Arial" panose="020B0604020202020204" pitchFamily="34" charset="0"/>
                <a:cs typeface="Arial" panose="020B0604020202020204" pitchFamily="34" charset="0"/>
              </a:rPr>
              <a:t>có</a:t>
            </a:r>
            <a:r>
              <a:rPr lang="en-US" altLang="x-none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x-none" sz="1800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Dấu</a:t>
            </a:r>
            <a:r>
              <a:rPr lang="en-US" altLang="x-none" sz="18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x-none" sz="1800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hiệu</a:t>
            </a:r>
            <a:r>
              <a:rPr lang="en-US" altLang="x-none" sz="18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br>
              <a:rPr lang="en-US" altLang="x-none" sz="18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x-none" sz="1800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Vỡ</a:t>
            </a:r>
            <a:r>
              <a:rPr lang="en-US" altLang="x-none" sz="18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x-none" sz="1800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cơ</a:t>
            </a:r>
            <a:r>
              <a:rPr lang="en-US" altLang="x-none" sz="18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x-none" sz="1800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hoành</a:t>
            </a:r>
            <a:r>
              <a:rPr lang="en-US" altLang="x-none" sz="18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566E4CF-E937-2A40-A222-C33E75233903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4092575" y="2052638"/>
            <a:ext cx="1146175" cy="0"/>
          </a:xfrm>
          <a:prstGeom prst="line">
            <a:avLst/>
          </a:prstGeom>
          <a:noFill/>
          <a:ln w="31750">
            <a:solidFill>
              <a:srgbClr val="4A7EBB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1F70595-E340-7F4A-AC02-597821BE0E46}"/>
              </a:ext>
            </a:extLst>
          </p:cNvPr>
          <p:cNvCxnSpPr>
            <a:cxnSpLocks/>
            <a:stCxn id="5" idx="3"/>
          </p:cNvCxnSpPr>
          <p:nvPr/>
        </p:nvCxnSpPr>
        <p:spPr bwMode="auto">
          <a:xfrm>
            <a:off x="4086225" y="4560888"/>
            <a:ext cx="1146175" cy="0"/>
          </a:xfrm>
          <a:prstGeom prst="line">
            <a:avLst/>
          </a:prstGeom>
          <a:noFill/>
          <a:ln w="31750">
            <a:solidFill>
              <a:srgbClr val="4A7EBB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AB4BADE-8D38-E34B-A1E7-35E8F7AFE142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4092575" y="3271838"/>
            <a:ext cx="1146175" cy="0"/>
          </a:xfrm>
          <a:prstGeom prst="line">
            <a:avLst/>
          </a:prstGeom>
          <a:noFill/>
          <a:ln w="31750">
            <a:solidFill>
              <a:srgbClr val="4A7EBB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35439DA-19B3-314B-9667-D82DF02AC83F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4092575" y="5730875"/>
            <a:ext cx="1146175" cy="0"/>
          </a:xfrm>
          <a:prstGeom prst="line">
            <a:avLst/>
          </a:prstGeom>
          <a:noFill/>
          <a:ln w="31750">
            <a:solidFill>
              <a:srgbClr val="4A7EBB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F986838-0C21-9141-B3B0-48C76F33295A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5238750" y="2030413"/>
            <a:ext cx="0" cy="3679825"/>
          </a:xfrm>
          <a:prstGeom prst="line">
            <a:avLst/>
          </a:prstGeom>
          <a:noFill/>
          <a:ln w="31750">
            <a:solidFill>
              <a:srgbClr val="4A7EBB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ABA1471-CC61-7946-8AB9-D021469C34BE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5238750" y="3890963"/>
            <a:ext cx="933450" cy="0"/>
          </a:xfrm>
          <a:prstGeom prst="straightConnector1">
            <a:avLst/>
          </a:prstGeom>
          <a:noFill/>
          <a:ln w="31750">
            <a:solidFill>
              <a:srgbClr val="4A7EBB"/>
            </a:solidFill>
            <a:round/>
            <a:headEnd/>
            <a:tailEnd type="arrow" w="med" len="med"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7EE3EC6E-2006-E543-B8F6-6D010BDA94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72200" y="3276600"/>
            <a:ext cx="2705100" cy="1230313"/>
          </a:xfrm>
          <a:prstGeom prst="roundRect">
            <a:avLst>
              <a:gd name="adj" fmla="val 16667"/>
            </a:avLst>
          </a:prstGeom>
          <a:noFill/>
          <a:ln w="31750">
            <a:solidFill>
              <a:srgbClr val="385D8A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  <p:txBody>
          <a:bodyPr anchor="ctr"/>
          <a:lstStyle/>
          <a:p>
            <a:pPr algn="ctr" eaLnBrk="1" hangingPunct="1">
              <a:defRPr/>
            </a:pPr>
            <a:r>
              <a:rPr lang="en-US" sz="2000" dirty="0">
                <a:ln w="0">
                  <a:noFill/>
                </a:ln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CHỈ ĐỊNH PHẪU THUẬT KHẨN.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BDA40F5B-DE41-1541-8A9B-03D42C83F0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5975" y="1546225"/>
            <a:ext cx="3276600" cy="914400"/>
          </a:xfrm>
          <a:prstGeom prst="roundRect">
            <a:avLst>
              <a:gd name="adj" fmla="val 16667"/>
            </a:avLst>
          </a:prstGeom>
          <a:noFill/>
          <a:ln w="31750">
            <a:solidFill>
              <a:srgbClr val="385D8A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defRPr/>
            </a:pPr>
            <a:r>
              <a:rPr lang="en-US" altLang="x-none" sz="1800" dirty="0" err="1">
                <a:latin typeface="Arial" panose="020B0604020202020204" pitchFamily="34" charset="0"/>
                <a:cs typeface="Arial" panose="020B0604020202020204" pitchFamily="34" charset="0"/>
              </a:rPr>
              <a:t>Viêm</a:t>
            </a:r>
            <a:r>
              <a:rPr lang="en-US" altLang="x-none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x-none" sz="1800" dirty="0" err="1">
                <a:latin typeface="Arial" panose="020B0604020202020204" pitchFamily="34" charset="0"/>
                <a:cs typeface="Arial" panose="020B0604020202020204" pitchFamily="34" charset="0"/>
              </a:rPr>
              <a:t>phúc</a:t>
            </a:r>
            <a:r>
              <a:rPr lang="en-US" altLang="x-none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x-none" sz="1800" dirty="0" err="1">
                <a:latin typeface="Arial" panose="020B0604020202020204" pitchFamily="34" charset="0"/>
                <a:cs typeface="Arial" panose="020B0604020202020204" pitchFamily="34" charset="0"/>
              </a:rPr>
              <a:t>mạc</a:t>
            </a:r>
            <a:r>
              <a:rPr lang="en-US" altLang="x-none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x-none" sz="1800" dirty="0" err="1">
                <a:latin typeface="Arial" panose="020B0604020202020204" pitchFamily="34" charset="0"/>
                <a:cs typeface="Arial" panose="020B0604020202020204" pitchFamily="34" charset="0"/>
              </a:rPr>
              <a:t>toàn</a:t>
            </a:r>
            <a:r>
              <a:rPr lang="en-US" altLang="x-none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x-none" sz="1800" dirty="0" err="1">
                <a:latin typeface="Arial" panose="020B0604020202020204" pitchFamily="34" charset="0"/>
                <a:cs typeface="Arial" panose="020B0604020202020204" pitchFamily="34" charset="0"/>
              </a:rPr>
              <a:t>thể</a:t>
            </a:r>
            <a:endParaRPr lang="en-US" altLang="x-none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F927629F-CBFD-884C-82CC-5FD71B3BBA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5975" y="2746375"/>
            <a:ext cx="3251200" cy="1066800"/>
          </a:xfrm>
          <a:prstGeom prst="roundRect">
            <a:avLst>
              <a:gd name="adj" fmla="val 16667"/>
            </a:avLst>
          </a:prstGeom>
          <a:noFill/>
          <a:ln w="31750">
            <a:solidFill>
              <a:srgbClr val="385D8A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defRPr/>
            </a:pPr>
            <a:r>
              <a:rPr lang="en-US" altLang="x-none" sz="1800">
                <a:latin typeface="Arial" panose="020B0604020202020204" pitchFamily="34" charset="0"/>
                <a:cs typeface="Arial" panose="020B0604020202020204" pitchFamily="34" charset="0"/>
              </a:rPr>
              <a:t>Sốc không kiểm soát.</a:t>
            </a:r>
          </a:p>
          <a:p>
            <a:pPr algn="ctr" eaLnBrk="1" hangingPunct="1">
              <a:defRPr/>
            </a:pPr>
            <a:r>
              <a:rPr lang="en-US" altLang="x-none" sz="1800">
                <a:latin typeface="Arial" panose="020B0604020202020204" pitchFamily="34" charset="0"/>
                <a:cs typeface="Arial" panose="020B0604020202020204" pitchFamily="34" charset="0"/>
              </a:rPr>
              <a:t>Sốc mất máu kèm chướng bụng.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37A7EC3B-6737-E64F-96E1-9A3CD00B12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0575" y="5237163"/>
            <a:ext cx="3276600" cy="1066800"/>
          </a:xfrm>
          <a:prstGeom prst="roundRect">
            <a:avLst>
              <a:gd name="adj" fmla="val 16667"/>
            </a:avLst>
          </a:prstGeom>
          <a:noFill/>
          <a:ln w="31750">
            <a:solidFill>
              <a:srgbClr val="385D8A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defRPr/>
            </a:pPr>
            <a:r>
              <a:rPr lang="en-US" altLang="x-none" sz="1800">
                <a:latin typeface="Arial" panose="020B0604020202020204" pitchFamily="34" charset="0"/>
                <a:cs typeface="Arial" panose="020B0604020202020204" pitchFamily="34" charset="0"/>
              </a:rPr>
              <a:t>Tình trạng BN ngày càng xấu đi trong quá trình hồi sức.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Slide Number Placeholder 3">
            <a:extLst>
              <a:ext uri="{FF2B5EF4-FFF2-40B4-BE49-F238E27FC236}">
                <a16:creationId xmlns:a16="http://schemas.microsoft.com/office/drawing/2014/main" id="{4EDEDE6C-C5B3-7643-A481-CA36D5306C0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xfrm>
            <a:off x="8223250" y="-911225"/>
            <a:ext cx="762000" cy="365125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3775C623-ECE5-0E47-9AC6-124D3FEE0409}" type="slidenum">
              <a:rPr lang="en-US" altLang="x-none" sz="1200">
                <a:solidFill>
                  <a:srgbClr val="898989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spcBef>
                  <a:spcPct val="0"/>
                </a:spcBef>
                <a:buFontTx/>
                <a:buNone/>
              </a:pPr>
              <a:t>38</a:t>
            </a:fld>
            <a:endParaRPr lang="en-US" altLang="x-none" sz="1200">
              <a:solidFill>
                <a:srgbClr val="89898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CF9F7905-2B03-A949-907E-4FC890066D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17738" y="1700213"/>
            <a:ext cx="2503487" cy="914400"/>
          </a:xfrm>
          <a:prstGeom prst="roundRect">
            <a:avLst>
              <a:gd name="adj" fmla="val 16667"/>
            </a:avLst>
          </a:prstGeom>
          <a:noFill/>
          <a:ln w="31750">
            <a:solidFill>
              <a:srgbClr val="385D8A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defRPr/>
            </a:pPr>
            <a:r>
              <a:rPr lang="en-US" altLang="x-none" sz="1800" dirty="0" err="1">
                <a:latin typeface="Arial" panose="020B0604020202020204" pitchFamily="34" charset="0"/>
                <a:cs typeface="Arial" panose="020B0604020202020204" pitchFamily="34" charset="0"/>
              </a:rPr>
              <a:t>Sinh</a:t>
            </a:r>
            <a:r>
              <a:rPr lang="en-US" altLang="x-none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x-none" sz="1800" dirty="0" err="1">
                <a:latin typeface="Arial" panose="020B0604020202020204" pitchFamily="34" charset="0"/>
                <a:cs typeface="Arial" panose="020B0604020202020204" pitchFamily="34" charset="0"/>
              </a:rPr>
              <a:t>hiệu</a:t>
            </a:r>
            <a:r>
              <a:rPr lang="en-US" altLang="x-none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x-none" sz="1800" dirty="0" err="1">
                <a:latin typeface="Arial" panose="020B0604020202020204" pitchFamily="34" charset="0"/>
                <a:cs typeface="Arial" panose="020B0604020202020204" pitchFamily="34" charset="0"/>
              </a:rPr>
              <a:t>ổn</a:t>
            </a:r>
            <a:r>
              <a:rPr lang="en-US" altLang="x-none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x-none" sz="1800" dirty="0" err="1">
                <a:latin typeface="Arial" panose="020B0604020202020204" pitchFamily="34" charset="0"/>
                <a:cs typeface="Arial" panose="020B0604020202020204" pitchFamily="34" charset="0"/>
              </a:rPr>
              <a:t>định</a:t>
            </a:r>
            <a:r>
              <a:rPr lang="en-US" altLang="x-none" sz="18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eaLnBrk="1" hangingPunct="1">
              <a:defRPr/>
            </a:pPr>
            <a:r>
              <a:rPr lang="en-US" altLang="x-none" sz="1800" dirty="0">
                <a:latin typeface="Arial" panose="020B0604020202020204" pitchFamily="34" charset="0"/>
                <a:cs typeface="Arial" panose="020B0604020202020204" pitchFamily="34" charset="0"/>
              </a:rPr>
              <a:t>        </a:t>
            </a:r>
            <a:r>
              <a:rPr lang="en-US" altLang="x-none" sz="1800" dirty="0" err="1">
                <a:latin typeface="Arial" panose="020B0604020202020204" pitchFamily="34" charset="0"/>
                <a:cs typeface="Arial" panose="020B0604020202020204" pitchFamily="34" charset="0"/>
              </a:rPr>
              <a:t>HAmax</a:t>
            </a:r>
            <a:r>
              <a:rPr lang="en-US" altLang="x-none" sz="1800" dirty="0">
                <a:latin typeface="Arial" panose="020B0604020202020204" pitchFamily="34" charset="0"/>
                <a:cs typeface="Arial" panose="020B0604020202020204" pitchFamily="34" charset="0"/>
              </a:rPr>
              <a:t> ≥ 90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7F244CF-EBB5-0A46-A976-0CBB048EEFF8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5040313" y="1203325"/>
            <a:ext cx="0" cy="239713"/>
          </a:xfrm>
          <a:prstGeom prst="line">
            <a:avLst/>
          </a:prstGeom>
          <a:noFill/>
          <a:ln w="31750">
            <a:solidFill>
              <a:srgbClr val="005DA2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5879680D-5B6F-D34D-BA19-ABB1EC441EA2}"/>
              </a:ext>
            </a:extLst>
          </p:cNvPr>
          <p:cNvGrpSpPr/>
          <p:nvPr/>
        </p:nvGrpSpPr>
        <p:grpSpPr>
          <a:xfrm>
            <a:off x="4022744" y="698791"/>
            <a:ext cx="2057400" cy="533400"/>
            <a:chOff x="1142987" y="1295410"/>
            <a:chExt cx="1607393" cy="734004"/>
          </a:xfrm>
          <a:scene3d>
            <a:camera prst="orthographicFront"/>
            <a:lightRig rig="flat" dir="t"/>
          </a:scene3d>
        </p:grpSpPr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9CEF778E-3F00-A24A-B989-9539ED388281}"/>
                </a:ext>
              </a:extLst>
            </p:cNvPr>
            <p:cNvSpPr/>
            <p:nvPr/>
          </p:nvSpPr>
          <p:spPr>
            <a:xfrm>
              <a:off x="1142987" y="1295410"/>
              <a:ext cx="1607393" cy="734004"/>
            </a:xfrm>
            <a:prstGeom prst="roundRect">
              <a:avLst>
                <a:gd name="adj" fmla="val 10000"/>
              </a:avLst>
            </a:prstGeom>
            <a:noFill/>
            <a:ln w="31750">
              <a:solidFill>
                <a:schemeClr val="accent1">
                  <a:shade val="95000"/>
                  <a:satMod val="105000"/>
                </a:schemeClr>
              </a:solidFill>
            </a:ln>
            <a:sp3d prstMaterial="dkEdge">
              <a:bevelT w="8200" h="38100"/>
            </a:sp3d>
          </p:spPr>
          <p:style>
            <a:lnRef idx="0">
              <a:scrgbClr r="0" g="0" b="0"/>
            </a:lnRef>
            <a:fillRef idx="2">
              <a:scrgbClr r="0" g="0" b="0"/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</p:sp>
        <p:sp>
          <p:nvSpPr>
            <p:cNvPr id="10" name="Rounded Rectangle 4">
              <a:extLst>
                <a:ext uri="{FF2B5EF4-FFF2-40B4-BE49-F238E27FC236}">
                  <a16:creationId xmlns:a16="http://schemas.microsoft.com/office/drawing/2014/main" id="{A7340BE5-FC07-C04C-B320-0FBD8C4742D2}"/>
                </a:ext>
              </a:extLst>
            </p:cNvPr>
            <p:cNvSpPr/>
            <p:nvPr/>
          </p:nvSpPr>
          <p:spPr>
            <a:xfrm>
              <a:off x="1164485" y="1316908"/>
              <a:ext cx="1564397" cy="691008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lIns="68580" tIns="68580" rIns="68580" bIns="68580" spcCol="1270" anchor="ctr"/>
            <a:lstStyle/>
            <a:p>
              <a:pPr algn="ctr" defTabSz="800100" eaLnBrk="1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Các</a:t>
              </a:r>
              <a:r>
                <a: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dấu</a:t>
              </a:r>
              <a:r>
                <a: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hiệu</a:t>
              </a:r>
              <a:r>
                <a: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mổ</a:t>
              </a:r>
              <a:r>
                <a: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khẩn</a:t>
              </a:r>
              <a:r>
                <a: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(-)</a:t>
              </a:r>
            </a:p>
          </p:txBody>
        </p:sp>
      </p:grp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6A37D2E-9ECB-1E47-B3C0-2CF8A65C29EA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3133725" y="1425575"/>
            <a:ext cx="4725988" cy="7938"/>
          </a:xfrm>
          <a:prstGeom prst="line">
            <a:avLst/>
          </a:prstGeom>
          <a:noFill/>
          <a:ln w="31750">
            <a:solidFill>
              <a:srgbClr val="005DA2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F4CB8FA-B901-F345-81C0-B08F4FB32D18}"/>
              </a:ext>
            </a:extLst>
          </p:cNvPr>
          <p:cNvCxnSpPr>
            <a:cxnSpLocks/>
          </p:cNvCxnSpPr>
          <p:nvPr/>
        </p:nvCxnSpPr>
        <p:spPr bwMode="auto">
          <a:xfrm>
            <a:off x="3133725" y="1433513"/>
            <a:ext cx="0" cy="241300"/>
          </a:xfrm>
          <a:prstGeom prst="line">
            <a:avLst/>
          </a:prstGeom>
          <a:noFill/>
          <a:ln w="31750">
            <a:solidFill>
              <a:srgbClr val="005DA2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C2CD31AB-BC86-934A-8EF0-D8EA7B7C28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9550" y="3848100"/>
            <a:ext cx="1273175" cy="762000"/>
          </a:xfrm>
          <a:prstGeom prst="roundRect">
            <a:avLst>
              <a:gd name="adj" fmla="val 16667"/>
            </a:avLst>
          </a:prstGeom>
          <a:noFill/>
          <a:ln w="31750">
            <a:solidFill>
              <a:srgbClr val="385D8A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  <p:txBody>
          <a:bodyPr anchor="ctr"/>
          <a:lstStyle/>
          <a:p>
            <a:pPr algn="ctr" eaLnBrk="1" hangingPunct="1">
              <a:defRPr/>
            </a:pPr>
            <a:r>
              <a:rPr lang="en-US" dirty="0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CT scan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CC6FA00-78DB-1844-ACD4-A60397447905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544763" y="2587625"/>
            <a:ext cx="0" cy="241300"/>
          </a:xfrm>
          <a:prstGeom prst="line">
            <a:avLst/>
          </a:prstGeom>
          <a:noFill/>
          <a:ln w="31750">
            <a:solidFill>
              <a:srgbClr val="005DA2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DF787D7-1786-7A41-B94E-F330FDAB0F3B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1033463" y="2838450"/>
            <a:ext cx="2322512" cy="7938"/>
          </a:xfrm>
          <a:prstGeom prst="line">
            <a:avLst/>
          </a:prstGeom>
          <a:noFill/>
          <a:ln w="31750">
            <a:solidFill>
              <a:srgbClr val="005DA2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2C26778-7F67-5A4A-99DA-A10701155538}"/>
              </a:ext>
            </a:extLst>
          </p:cNvPr>
          <p:cNvCxnSpPr>
            <a:cxnSpLocks/>
          </p:cNvCxnSpPr>
          <p:nvPr/>
        </p:nvCxnSpPr>
        <p:spPr bwMode="auto">
          <a:xfrm>
            <a:off x="3355975" y="2808288"/>
            <a:ext cx="0" cy="285750"/>
          </a:xfrm>
          <a:prstGeom prst="line">
            <a:avLst/>
          </a:prstGeom>
          <a:noFill/>
          <a:ln w="31750">
            <a:solidFill>
              <a:srgbClr val="005DA2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3205A9A9-0939-724A-AEC0-743CCED3F9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9550" y="3103563"/>
            <a:ext cx="1174750" cy="457200"/>
          </a:xfrm>
          <a:prstGeom prst="roundRect">
            <a:avLst>
              <a:gd name="adj" fmla="val 16667"/>
            </a:avLst>
          </a:prstGeom>
          <a:noFill/>
          <a:ln w="31750">
            <a:solidFill>
              <a:srgbClr val="385D8A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  <p:txBody>
          <a:bodyPr anchor="ctr"/>
          <a:lstStyle/>
          <a:p>
            <a:pPr algn="ctr" eaLnBrk="1" hangingPunct="1">
              <a:defRPr/>
            </a:pPr>
            <a:r>
              <a:rPr lang="en-US" dirty="0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FAST (+)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F220494-C527-A947-9065-DFB342D18860}"/>
              </a:ext>
            </a:extLst>
          </p:cNvPr>
          <p:cNvCxnSpPr>
            <a:cxnSpLocks/>
          </p:cNvCxnSpPr>
          <p:nvPr/>
        </p:nvCxnSpPr>
        <p:spPr bwMode="auto">
          <a:xfrm>
            <a:off x="3343275" y="3560763"/>
            <a:ext cx="0" cy="287337"/>
          </a:xfrm>
          <a:prstGeom prst="line">
            <a:avLst/>
          </a:prstGeom>
          <a:noFill/>
          <a:ln w="31750">
            <a:solidFill>
              <a:srgbClr val="005DA2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0DD7007-F4DC-BC4B-AFD1-A25F31482B31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022350" y="2828925"/>
            <a:ext cx="0" cy="285750"/>
          </a:xfrm>
          <a:prstGeom prst="line">
            <a:avLst/>
          </a:prstGeom>
          <a:noFill/>
          <a:ln w="31750">
            <a:solidFill>
              <a:srgbClr val="005DA2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32CC854E-6373-D448-A25C-01BBE04B4C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0375" y="3086100"/>
            <a:ext cx="1176338" cy="474663"/>
          </a:xfrm>
          <a:prstGeom prst="roundRect">
            <a:avLst>
              <a:gd name="adj" fmla="val 16667"/>
            </a:avLst>
          </a:prstGeom>
          <a:noFill/>
          <a:ln w="31750">
            <a:solidFill>
              <a:srgbClr val="385D8A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defRPr/>
            </a:pPr>
            <a:r>
              <a:rPr lang="en-US" altLang="x-none" sz="1800">
                <a:latin typeface="Arial" panose="020B0604020202020204" pitchFamily="34" charset="0"/>
                <a:cs typeface="Arial" panose="020B0604020202020204" pitchFamily="34" charset="0"/>
              </a:rPr>
              <a:t>FAST (–)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73382282-7C8F-7742-9762-43688A048BE9}"/>
              </a:ext>
            </a:extLst>
          </p:cNvPr>
          <p:cNvCxnSpPr>
            <a:cxnSpLocks/>
            <a:stCxn id="24" idx="2"/>
          </p:cNvCxnSpPr>
          <p:nvPr/>
        </p:nvCxnSpPr>
        <p:spPr bwMode="auto">
          <a:xfrm>
            <a:off x="1049338" y="3560763"/>
            <a:ext cx="0" cy="593725"/>
          </a:xfrm>
          <a:prstGeom prst="line">
            <a:avLst/>
          </a:prstGeom>
          <a:noFill/>
          <a:ln w="31750">
            <a:solidFill>
              <a:srgbClr val="005DA2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7D826851-857B-DE40-A79B-50599071EC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8613" y="4154488"/>
            <a:ext cx="1408112" cy="492125"/>
          </a:xfrm>
          <a:prstGeom prst="roundRect">
            <a:avLst>
              <a:gd name="adj" fmla="val 16667"/>
            </a:avLst>
          </a:prstGeom>
          <a:noFill/>
          <a:ln w="31750">
            <a:solidFill>
              <a:srgbClr val="385D8A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  <p:txBody>
          <a:bodyPr anchor="ctr"/>
          <a:lstStyle/>
          <a:p>
            <a:pPr algn="ctr" eaLnBrk="1" hangingPunct="1">
              <a:defRPr/>
            </a:pPr>
            <a:r>
              <a:rPr lang="en-US" dirty="0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Theo </a:t>
            </a:r>
            <a:r>
              <a:rPr lang="en-US" dirty="0" err="1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dõi</a:t>
            </a:r>
            <a:endParaRPr lang="en-US" dirty="0"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D9928C8-D6F2-3B4E-9078-C4C99B4A6F04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3433763" y="4646613"/>
            <a:ext cx="0" cy="260350"/>
          </a:xfrm>
          <a:prstGeom prst="line">
            <a:avLst/>
          </a:prstGeom>
          <a:noFill/>
          <a:ln w="31750">
            <a:solidFill>
              <a:srgbClr val="005DA2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5568D404-36FD-C943-A063-C84352AE7AC4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2495550" y="4906963"/>
            <a:ext cx="1876425" cy="0"/>
          </a:xfrm>
          <a:prstGeom prst="line">
            <a:avLst/>
          </a:prstGeom>
          <a:noFill/>
          <a:ln w="31750">
            <a:solidFill>
              <a:srgbClr val="005DA2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sp>
        <p:nvSpPr>
          <p:cNvPr id="54291" name="TextBox 33">
            <a:extLst>
              <a:ext uri="{FF2B5EF4-FFF2-40B4-BE49-F238E27FC236}">
                <a16:creationId xmlns:a16="http://schemas.microsoft.com/office/drawing/2014/main" id="{020F74C3-AE6A-5747-A2B2-6C107B989C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51050" y="5105400"/>
            <a:ext cx="50323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x-none" sz="1800">
                <a:latin typeface="Arial" panose="020B0604020202020204" pitchFamily="34" charset="0"/>
                <a:cs typeface="Arial" panose="020B0604020202020204" pitchFamily="34" charset="0"/>
              </a:rPr>
              <a:t>(+)</a:t>
            </a: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4C3B3A42-4BFA-ED4C-9EBC-E1722844AF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62113" y="5575300"/>
            <a:ext cx="1409700" cy="762000"/>
          </a:xfrm>
          <a:prstGeom prst="roundRect">
            <a:avLst>
              <a:gd name="adj" fmla="val 16667"/>
            </a:avLst>
          </a:prstGeom>
          <a:noFill/>
          <a:ln w="31750">
            <a:solidFill>
              <a:srgbClr val="385D8A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defRPr/>
            </a:pPr>
            <a:r>
              <a:rPr lang="en-US" altLang="x-none" sz="1800">
                <a:latin typeface="Arial" panose="020B0604020202020204" pitchFamily="34" charset="0"/>
                <a:cs typeface="Arial" panose="020B0604020202020204" pitchFamily="34" charset="0"/>
              </a:rPr>
              <a:t>Xử trí tổn thương.</a:t>
            </a:r>
          </a:p>
        </p:txBody>
      </p:sp>
      <p:sp>
        <p:nvSpPr>
          <p:cNvPr id="54293" name="TextBox 36">
            <a:extLst>
              <a:ext uri="{FF2B5EF4-FFF2-40B4-BE49-F238E27FC236}">
                <a16:creationId xmlns:a16="http://schemas.microsoft.com/office/drawing/2014/main" id="{776CD6AF-ECD9-2D41-8881-B7E7A3D52C7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92613" y="5116513"/>
            <a:ext cx="50323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x-none" sz="1800">
                <a:latin typeface="Arial" panose="020B0604020202020204" pitchFamily="34" charset="0"/>
                <a:cs typeface="Arial" panose="020B0604020202020204" pitchFamily="34" charset="0"/>
              </a:rPr>
              <a:t>(–)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7C280F66-9243-1744-9B99-421552E17F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22663" y="5575300"/>
            <a:ext cx="2138362" cy="762000"/>
          </a:xfrm>
          <a:prstGeom prst="roundRect">
            <a:avLst>
              <a:gd name="adj" fmla="val 16667"/>
            </a:avLst>
          </a:prstGeom>
          <a:noFill/>
          <a:ln w="31750">
            <a:solidFill>
              <a:srgbClr val="385D8A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defRPr/>
            </a:pPr>
            <a:r>
              <a:rPr lang="en-US" altLang="x-none" sz="1800">
                <a:latin typeface="Arial" panose="020B0604020202020204" pitchFamily="34" charset="0"/>
                <a:cs typeface="Arial" panose="020B0604020202020204" pitchFamily="34" charset="0"/>
              </a:rPr>
              <a:t>Tổn thương vùng khác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0F814B8E-6732-1949-8AE2-304488A555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07163" y="1725613"/>
            <a:ext cx="2400300" cy="914400"/>
          </a:xfrm>
          <a:prstGeom prst="roundRect">
            <a:avLst>
              <a:gd name="adj" fmla="val 16667"/>
            </a:avLst>
          </a:prstGeom>
          <a:noFill/>
          <a:ln w="31750">
            <a:solidFill>
              <a:srgbClr val="385D8A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  <p:txBody>
          <a:bodyPr anchor="ctr"/>
          <a:lstStyle/>
          <a:p>
            <a:pPr algn="ctr" eaLnBrk="1" hangingPunct="1">
              <a:defRPr/>
            </a:pPr>
            <a:r>
              <a:rPr lang="en-US" dirty="0" err="1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Sinh</a:t>
            </a:r>
            <a:r>
              <a:rPr lang="en-US" dirty="0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hiệu</a:t>
            </a:r>
            <a:r>
              <a:rPr lang="en-US" dirty="0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không</a:t>
            </a:r>
            <a:r>
              <a:rPr lang="en-US" dirty="0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ổn</a:t>
            </a:r>
            <a:endParaRPr lang="en-US" dirty="0"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algn="ctr" eaLnBrk="1" hangingPunct="1">
              <a:defRPr/>
            </a:pPr>
            <a:r>
              <a:rPr lang="en-US" dirty="0"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Wingdings"/>
              </a:rPr>
              <a:t> </a:t>
            </a:r>
            <a:r>
              <a:rPr lang="en-US" dirty="0" err="1"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Wingdings"/>
              </a:rPr>
              <a:t>sau</a:t>
            </a:r>
            <a:r>
              <a:rPr lang="en-US" dirty="0"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Wingdings"/>
              </a:rPr>
              <a:t> </a:t>
            </a:r>
            <a:r>
              <a:rPr lang="en-US" dirty="0" err="1"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Wingdings"/>
              </a:rPr>
              <a:t>hồi</a:t>
            </a:r>
            <a:r>
              <a:rPr lang="en-US" dirty="0"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Wingdings"/>
              </a:rPr>
              <a:t> </a:t>
            </a:r>
            <a:r>
              <a:rPr lang="en-US" dirty="0" err="1"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Wingdings"/>
              </a:rPr>
              <a:t>sức</a:t>
            </a:r>
            <a:endParaRPr lang="en-US" dirty="0"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5115A13D-0D71-494D-8295-18F20ED1CFF8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7859713" y="1425575"/>
            <a:ext cx="0" cy="239713"/>
          </a:xfrm>
          <a:prstGeom prst="line">
            <a:avLst/>
          </a:prstGeom>
          <a:noFill/>
          <a:ln w="31750">
            <a:solidFill>
              <a:srgbClr val="005DA2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8B2FB3B4-CDB6-6545-B226-80F4695BAF78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7575550" y="2614613"/>
            <a:ext cx="0" cy="260350"/>
          </a:xfrm>
          <a:prstGeom prst="line">
            <a:avLst/>
          </a:prstGeom>
          <a:noFill/>
          <a:ln w="31750">
            <a:solidFill>
              <a:srgbClr val="005DA2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88269754-6217-A646-BFDA-034FE2D44918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6605588" y="2874963"/>
            <a:ext cx="1876425" cy="0"/>
          </a:xfrm>
          <a:prstGeom prst="line">
            <a:avLst/>
          </a:prstGeom>
          <a:noFill/>
          <a:ln w="31750">
            <a:solidFill>
              <a:srgbClr val="005DA2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F0AA3234-637C-C042-A184-D4C8E6D41A45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6605588" y="2846388"/>
            <a:ext cx="0" cy="287337"/>
          </a:xfrm>
          <a:prstGeom prst="line">
            <a:avLst/>
          </a:prstGeom>
          <a:noFill/>
          <a:ln w="31750">
            <a:solidFill>
              <a:srgbClr val="005DA2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4D89B13A-07D8-D049-AE60-482EE2B4AA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57900" y="3178175"/>
            <a:ext cx="1176338" cy="457200"/>
          </a:xfrm>
          <a:prstGeom prst="roundRect">
            <a:avLst>
              <a:gd name="adj" fmla="val 16667"/>
            </a:avLst>
          </a:prstGeom>
          <a:noFill/>
          <a:ln w="31750">
            <a:solidFill>
              <a:srgbClr val="385D8A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  <p:txBody>
          <a:bodyPr anchor="ctr"/>
          <a:lstStyle/>
          <a:p>
            <a:pPr algn="ctr" eaLnBrk="1" hangingPunct="1">
              <a:defRPr/>
            </a:pPr>
            <a:r>
              <a:rPr lang="en-US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FAST (+)</a:t>
            </a:r>
          </a:p>
        </p:txBody>
      </p: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18477060-F8DD-C94C-A9B8-05A273D03F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42250" y="3178175"/>
            <a:ext cx="1143000" cy="425450"/>
          </a:xfrm>
          <a:prstGeom prst="roundRect">
            <a:avLst>
              <a:gd name="adj" fmla="val 16667"/>
            </a:avLst>
          </a:prstGeom>
          <a:noFill/>
          <a:ln w="31750">
            <a:solidFill>
              <a:srgbClr val="385D8A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defRPr/>
            </a:pPr>
            <a:r>
              <a:rPr lang="en-US" altLang="x-none" sz="1800">
                <a:latin typeface="Arial" panose="020B0604020202020204" pitchFamily="34" charset="0"/>
                <a:cs typeface="Arial" panose="020B0604020202020204" pitchFamily="34" charset="0"/>
              </a:rPr>
              <a:t>FAST (–)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3AB29AE0-20E5-824B-8434-83DFCBE45529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8482013" y="2874963"/>
            <a:ext cx="0" cy="285750"/>
          </a:xfrm>
          <a:prstGeom prst="line">
            <a:avLst/>
          </a:prstGeom>
          <a:noFill/>
          <a:ln w="31750">
            <a:solidFill>
              <a:srgbClr val="005DA2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97D6C68-A527-E84C-BBE2-2BB02956B0FC}"/>
              </a:ext>
            </a:extLst>
          </p:cNvPr>
          <p:cNvCxnSpPr>
            <a:cxnSpLocks noChangeShapeType="1"/>
            <a:stCxn id="44" idx="2"/>
            <a:endCxn id="48" idx="0"/>
          </p:cNvCxnSpPr>
          <p:nvPr/>
        </p:nvCxnSpPr>
        <p:spPr bwMode="auto">
          <a:xfrm flipH="1">
            <a:off x="6634163" y="3635375"/>
            <a:ext cx="11112" cy="1397000"/>
          </a:xfrm>
          <a:prstGeom prst="line">
            <a:avLst/>
          </a:prstGeom>
          <a:noFill/>
          <a:ln w="31750">
            <a:solidFill>
              <a:srgbClr val="005DA2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sp>
        <p:nvSpPr>
          <p:cNvPr id="48" name="Rounded Rectangle 47">
            <a:extLst>
              <a:ext uri="{FF2B5EF4-FFF2-40B4-BE49-F238E27FC236}">
                <a16:creationId xmlns:a16="http://schemas.microsoft.com/office/drawing/2014/main" id="{3F45C79A-5678-874C-93B0-899617495B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95975" y="5032375"/>
            <a:ext cx="1476375" cy="914400"/>
          </a:xfrm>
          <a:prstGeom prst="roundRect">
            <a:avLst>
              <a:gd name="adj" fmla="val 16667"/>
            </a:avLst>
          </a:prstGeom>
          <a:noFill/>
          <a:ln w="31750">
            <a:solidFill>
              <a:srgbClr val="385D8A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  <p:txBody>
          <a:bodyPr anchor="ctr"/>
          <a:lstStyle/>
          <a:p>
            <a:pPr algn="ctr" eaLnBrk="1" hangingPunct="1">
              <a:defRPr/>
            </a:pPr>
            <a:r>
              <a:rPr lang="en-US" dirty="0" err="1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Chỉ</a:t>
            </a:r>
            <a:r>
              <a:rPr lang="en-US" dirty="0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định</a:t>
            </a:r>
            <a:r>
              <a:rPr lang="en-US" dirty="0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mổ</a:t>
            </a:r>
            <a:r>
              <a:rPr lang="en-US" dirty="0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khẩn</a:t>
            </a:r>
            <a:endParaRPr lang="en-US" dirty="0"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B13E4CAF-92D2-E541-BEDE-8FA2679BC787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8482013" y="3597275"/>
            <a:ext cx="12700" cy="1454150"/>
          </a:xfrm>
          <a:prstGeom prst="line">
            <a:avLst/>
          </a:prstGeom>
          <a:noFill/>
          <a:ln w="31750">
            <a:solidFill>
              <a:srgbClr val="005DA2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sp>
        <p:nvSpPr>
          <p:cNvPr id="50" name="Rounded Rectangle 49">
            <a:extLst>
              <a:ext uri="{FF2B5EF4-FFF2-40B4-BE49-F238E27FC236}">
                <a16:creationId xmlns:a16="http://schemas.microsoft.com/office/drawing/2014/main" id="{7BA36CBA-B964-D24D-9198-BA9716ED00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69225" y="5037138"/>
            <a:ext cx="1308100" cy="792162"/>
          </a:xfrm>
          <a:prstGeom prst="roundRect">
            <a:avLst>
              <a:gd name="adj" fmla="val 16667"/>
            </a:avLst>
          </a:prstGeom>
          <a:noFill/>
          <a:ln w="31750">
            <a:solidFill>
              <a:srgbClr val="385D8A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defRPr/>
            </a:pPr>
            <a:r>
              <a:rPr lang="en-US" altLang="x-none" sz="1800">
                <a:latin typeface="Arial" panose="020B0604020202020204" pitchFamily="34" charset="0"/>
                <a:cs typeface="Arial" panose="020B0604020202020204" pitchFamily="34" charset="0"/>
              </a:rPr>
              <a:t>Ng nhân khác</a:t>
            </a: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4BFA21DD-8DD8-6646-8D97-4C4EC46351EA}"/>
              </a:ext>
            </a:extLst>
          </p:cNvPr>
          <p:cNvCxnSpPr>
            <a:cxnSpLocks/>
          </p:cNvCxnSpPr>
          <p:nvPr/>
        </p:nvCxnSpPr>
        <p:spPr bwMode="auto">
          <a:xfrm>
            <a:off x="2495550" y="4906963"/>
            <a:ext cx="0" cy="668337"/>
          </a:xfrm>
          <a:prstGeom prst="line">
            <a:avLst/>
          </a:prstGeom>
          <a:noFill/>
          <a:ln w="31750">
            <a:solidFill>
              <a:srgbClr val="005DA2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377BD33B-450D-D943-A794-6E838FA4DBB1}"/>
              </a:ext>
            </a:extLst>
          </p:cNvPr>
          <p:cNvCxnSpPr>
            <a:cxnSpLocks/>
          </p:cNvCxnSpPr>
          <p:nvPr/>
        </p:nvCxnSpPr>
        <p:spPr bwMode="auto">
          <a:xfrm>
            <a:off x="4343400" y="4906963"/>
            <a:ext cx="0" cy="668337"/>
          </a:xfrm>
          <a:prstGeom prst="line">
            <a:avLst/>
          </a:prstGeom>
          <a:noFill/>
          <a:ln w="31750">
            <a:solidFill>
              <a:srgbClr val="005DA2"/>
            </a:solidFill>
            <a:round/>
            <a:headEnd/>
            <a:tailEnd/>
          </a:ln>
          <a:effectLst>
            <a:outerShdw blurRad="50800" dist="38100" dir="2700000" algn="tl" rotWithShape="0">
              <a:srgbClr val="808080">
                <a:alpha val="39999"/>
              </a:srgbClr>
            </a:outerShdw>
          </a:effectLst>
        </p:spPr>
      </p:cxnSp>
      <p:pic>
        <p:nvPicPr>
          <p:cNvPr id="51" name="Picture 50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Title 1">
            <a:extLst>
              <a:ext uri="{FF2B5EF4-FFF2-40B4-BE49-F238E27FC236}">
                <a16:creationId xmlns:a16="http://schemas.microsoft.com/office/drawing/2014/main" id="{6E6C71C6-00A8-BC44-BC44-FF2C8AE6D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95104"/>
            <a:ext cx="8229600" cy="1066800"/>
          </a:xfrm>
        </p:spPr>
        <p:txBody>
          <a:bodyPr/>
          <a:lstStyle/>
          <a:p>
            <a:pPr eaLnBrk="1" hangingPunct="1"/>
            <a:r>
              <a:rPr lang="vi-VN" altLang="x-none" sz="36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Xử trí tổn thương kết hợp</a:t>
            </a:r>
            <a:endParaRPr lang="en-US" altLang="x-none" sz="3600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55298" name="Content Placeholder 2">
            <a:extLst>
              <a:ext uri="{FF2B5EF4-FFF2-40B4-BE49-F238E27FC236}">
                <a16:creationId xmlns:a16="http://schemas.microsoft.com/office/drawing/2014/main" id="{3E0C25EA-DB43-584A-B8B1-6D13EEBE47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63004"/>
            <a:ext cx="8229600" cy="4528075"/>
          </a:xfrm>
        </p:spPr>
        <p:txBody>
          <a:bodyPr/>
          <a:lstStyle/>
          <a:p>
            <a:pPr eaLnBrk="1" hangingPunct="1">
              <a:lnSpc>
                <a:spcPct val="150000"/>
              </a:lnSpc>
              <a:spcBef>
                <a:spcPct val="0"/>
              </a:spcBef>
              <a:buFont typeface="Wingdings" pitchFamily="2" charset="2"/>
              <a:buChar char="ü"/>
            </a:pP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Chấn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thương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sọ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não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nặng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cần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phẫu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thuật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          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Mổ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 CTSN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kết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hợp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mở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bụng</a:t>
            </a:r>
            <a:endParaRPr lang="en-US" altLang="x-none" sz="2400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 typeface="Wingdings" pitchFamily="2" charset="2"/>
              <a:buChar char="ü"/>
            </a:pP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Tràn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máu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(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tràn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dịch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)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màng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phổi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lượng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nhiều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          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dẫn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lưu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màng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phổi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.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 typeface="Wingdings" pitchFamily="2" charset="2"/>
              <a:buChar char="ü"/>
            </a:pP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Tràn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dịch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(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máu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)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màng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tim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          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dẫn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lưu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màng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tim</a:t>
            </a:r>
            <a:endParaRPr lang="en-US" altLang="x-none" sz="2400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 typeface="Wingdings" pitchFamily="2" charset="2"/>
              <a:buChar char="ü"/>
            </a:pP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Gãy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xương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chậu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,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gãy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các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xương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dài</a:t>
            </a:r>
            <a:endParaRPr lang="en-US" altLang="x-none" sz="2400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          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cố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định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xương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gãy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.</a:t>
            </a:r>
          </a:p>
          <a:p>
            <a:pPr eaLnBrk="1" hangingPunct="1">
              <a:lnSpc>
                <a:spcPct val="90000"/>
              </a:lnSpc>
              <a:buFont typeface="Arial" panose="020B0604020202020204" pitchFamily="34" charset="0"/>
              <a:buNone/>
            </a:pPr>
            <a:endParaRPr lang="en-US" altLang="x-none" sz="2700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55299" name="Slide Number Placeholder 3">
            <a:extLst>
              <a:ext uri="{FF2B5EF4-FFF2-40B4-BE49-F238E27FC236}">
                <a16:creationId xmlns:a16="http://schemas.microsoft.com/office/drawing/2014/main" id="{7F964D23-9CD8-A847-A4CC-DB4CB19E646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28141AFC-4A83-424E-A6A6-7D8983B3C432}" type="slidenum">
              <a:rPr lang="en-US" altLang="x-none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39</a:t>
            </a:fld>
            <a:endParaRPr lang="en-US" altLang="x-none" sz="1200">
              <a:solidFill>
                <a:srgbClr val="898989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>
            <a:extLst>
              <a:ext uri="{FF2B5EF4-FFF2-40B4-BE49-F238E27FC236}">
                <a16:creationId xmlns:a16="http://schemas.microsoft.com/office/drawing/2014/main" id="{ADB2C88C-1508-6247-9301-08FC981E4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09612"/>
          </a:xfrm>
        </p:spPr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Định nghĩa</a:t>
            </a:r>
          </a:p>
        </p:txBody>
      </p:sp>
      <p:sp>
        <p:nvSpPr>
          <p:cNvPr id="17410" name="Content Placeholder 2">
            <a:extLst>
              <a:ext uri="{FF2B5EF4-FFF2-40B4-BE49-F238E27FC236}">
                <a16:creationId xmlns:a16="http://schemas.microsoft.com/office/drawing/2014/main" id="{234167DF-999C-F34D-8247-52B7AD8C59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247" y="1417638"/>
            <a:ext cx="3924300" cy="4115440"/>
          </a:xfrm>
        </p:spPr>
        <p:txBody>
          <a:bodyPr/>
          <a:lstStyle/>
          <a:p>
            <a:pPr marL="0" indent="0" eaLnBrk="1" hangingPunct="1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x-none" sz="2400">
                <a:ea typeface="ＭＳ Ｐゴシック" panose="020B0600070205080204" pitchFamily="34" charset="-128"/>
              </a:rPr>
              <a:t>       </a:t>
            </a:r>
            <a:r>
              <a:rPr lang="en-US" altLang="x-none" sz="2400" b="1" u="sng">
                <a:ea typeface="ＭＳ Ｐゴシック" panose="020B0600070205080204" pitchFamily="34" charset="-128"/>
              </a:rPr>
              <a:t>Chấn thương bụng kín</a:t>
            </a:r>
          </a:p>
          <a:p>
            <a:pPr marL="0" indent="0" eaLnBrk="1" hangingPunct="1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x-none" sz="2400">
                <a:ea typeface="ＭＳ Ｐゴシック" panose="020B0600070205080204" pitchFamily="34" charset="-128"/>
              </a:rPr>
              <a:t>Chấn thương gây ra do vật tù, không làm thủng thành bụng nhưng có thể gây tổn thương tạng bên trong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A0344D7-F954-C84E-89D8-7613EDD99F2A}"/>
              </a:ext>
            </a:extLst>
          </p:cNvPr>
          <p:cNvSpPr txBox="1">
            <a:spLocks/>
          </p:cNvSpPr>
          <p:nvPr/>
        </p:nvSpPr>
        <p:spPr>
          <a:xfrm>
            <a:off x="4611691" y="1402653"/>
            <a:ext cx="4456109" cy="5158652"/>
          </a:xfrm>
          <a:prstGeom prst="rect">
            <a:avLst/>
          </a:prstGeom>
        </p:spPr>
        <p:txBody>
          <a:bodyPr>
            <a:normAutofit fontScale="92500"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r>
              <a:rPr lang="en-US" altLang="x-none" sz="2600" dirty="0"/>
              <a:t>                </a:t>
            </a:r>
            <a:r>
              <a:rPr lang="en-US" altLang="x-none" sz="2600" b="1" u="sng" dirty="0" err="1"/>
              <a:t>Vết</a:t>
            </a:r>
            <a:r>
              <a:rPr lang="en-US" altLang="x-none" sz="2600" b="1" u="sng" dirty="0"/>
              <a:t> </a:t>
            </a:r>
            <a:r>
              <a:rPr lang="en-US" altLang="x-none" sz="2600" b="1" u="sng" dirty="0" err="1"/>
              <a:t>thương</a:t>
            </a:r>
            <a:r>
              <a:rPr lang="en-US" altLang="x-none" sz="2600" b="1" u="sng" dirty="0"/>
              <a:t> </a:t>
            </a:r>
            <a:r>
              <a:rPr lang="en-US" altLang="x-none" sz="2600" b="1" u="sng" dirty="0" err="1"/>
              <a:t>bụng</a:t>
            </a:r>
            <a:endParaRPr lang="en-US" altLang="x-none" sz="2600" b="1" u="sng" dirty="0"/>
          </a:p>
          <a:p>
            <a:pPr eaLnBrk="1" hangingPunct="1">
              <a:lnSpc>
                <a:spcPct val="150000"/>
              </a:lnSpc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r>
              <a:rPr lang="en-US" altLang="x-none" dirty="0"/>
              <a:t> </a:t>
            </a:r>
            <a:r>
              <a:rPr lang="en-US" altLang="x-none" dirty="0" err="1"/>
              <a:t>Vết</a:t>
            </a:r>
            <a:r>
              <a:rPr lang="en-US" altLang="x-none" dirty="0"/>
              <a:t> </a:t>
            </a:r>
            <a:r>
              <a:rPr lang="en-US" altLang="x-none" dirty="0" err="1"/>
              <a:t>thương</a:t>
            </a:r>
            <a:r>
              <a:rPr lang="en-US" altLang="x-none" dirty="0"/>
              <a:t> </a:t>
            </a:r>
            <a:r>
              <a:rPr lang="en-US" altLang="x-none" dirty="0" err="1"/>
              <a:t>bụng</a:t>
            </a:r>
            <a:r>
              <a:rPr lang="en-US" altLang="x-none" dirty="0"/>
              <a:t> </a:t>
            </a:r>
            <a:r>
              <a:rPr lang="en-US" altLang="x-none" dirty="0" err="1"/>
              <a:t>gây</a:t>
            </a:r>
            <a:r>
              <a:rPr lang="en-US" altLang="x-none" dirty="0"/>
              <a:t> ra do </a:t>
            </a:r>
            <a:r>
              <a:rPr lang="en-US" altLang="x-none" dirty="0" err="1"/>
              <a:t>vật</a:t>
            </a:r>
            <a:r>
              <a:rPr lang="en-US" altLang="x-none" dirty="0"/>
              <a:t> </a:t>
            </a:r>
            <a:r>
              <a:rPr lang="en-US" altLang="x-none" dirty="0" err="1"/>
              <a:t>sắc</a:t>
            </a:r>
            <a:r>
              <a:rPr lang="en-US" altLang="x-none" dirty="0"/>
              <a:t> </a:t>
            </a:r>
            <a:r>
              <a:rPr lang="en-US" altLang="x-none" dirty="0" err="1"/>
              <a:t>nhọn</a:t>
            </a:r>
            <a:r>
              <a:rPr lang="en-US" altLang="x-none" dirty="0"/>
              <a:t> </a:t>
            </a:r>
            <a:r>
              <a:rPr lang="en-US" altLang="x-none" dirty="0" err="1"/>
              <a:t>làm</a:t>
            </a:r>
            <a:r>
              <a:rPr lang="en-US" altLang="x-none" dirty="0"/>
              <a:t> </a:t>
            </a:r>
            <a:r>
              <a:rPr lang="en-US" altLang="x-none" dirty="0" err="1">
                <a:solidFill>
                  <a:srgbClr val="FF0000"/>
                </a:solidFill>
              </a:rPr>
              <a:t>tổn</a:t>
            </a:r>
            <a:r>
              <a:rPr lang="en-US" altLang="x-none" dirty="0">
                <a:solidFill>
                  <a:srgbClr val="FF0000"/>
                </a:solidFill>
              </a:rPr>
              <a:t> </a:t>
            </a:r>
            <a:r>
              <a:rPr lang="en-US" altLang="x-none" dirty="0" err="1">
                <a:solidFill>
                  <a:srgbClr val="FF0000"/>
                </a:solidFill>
              </a:rPr>
              <a:t>thương</a:t>
            </a:r>
            <a:r>
              <a:rPr lang="en-US" altLang="x-none" dirty="0">
                <a:solidFill>
                  <a:srgbClr val="FF0000"/>
                </a:solidFill>
              </a:rPr>
              <a:t> </a:t>
            </a:r>
            <a:r>
              <a:rPr lang="en-US" altLang="x-none" dirty="0" err="1">
                <a:solidFill>
                  <a:srgbClr val="FF0000"/>
                </a:solidFill>
              </a:rPr>
              <a:t>thành</a:t>
            </a:r>
            <a:r>
              <a:rPr lang="en-US" altLang="x-none" dirty="0">
                <a:solidFill>
                  <a:srgbClr val="FF0000"/>
                </a:solidFill>
              </a:rPr>
              <a:t> </a:t>
            </a:r>
            <a:r>
              <a:rPr lang="en-US" altLang="x-none" dirty="0" err="1">
                <a:solidFill>
                  <a:srgbClr val="FF0000"/>
                </a:solidFill>
              </a:rPr>
              <a:t>bụng</a:t>
            </a:r>
            <a:r>
              <a:rPr lang="en-US" altLang="x-none" dirty="0">
                <a:solidFill>
                  <a:srgbClr val="FF0000"/>
                </a:solidFill>
              </a:rPr>
              <a:t> ± </a:t>
            </a:r>
            <a:r>
              <a:rPr lang="en-US" altLang="x-none" dirty="0" err="1">
                <a:solidFill>
                  <a:srgbClr val="FF0000"/>
                </a:solidFill>
              </a:rPr>
              <a:t>tạng</a:t>
            </a:r>
            <a:r>
              <a:rPr lang="en-US" altLang="x-none" dirty="0">
                <a:solidFill>
                  <a:srgbClr val="FF0000"/>
                </a:solidFill>
              </a:rPr>
              <a:t> </a:t>
            </a:r>
            <a:r>
              <a:rPr lang="en-US" altLang="x-none" dirty="0" err="1">
                <a:solidFill>
                  <a:srgbClr val="FF0000"/>
                </a:solidFill>
              </a:rPr>
              <a:t>trong</a:t>
            </a:r>
            <a:r>
              <a:rPr lang="en-US" altLang="x-none" dirty="0">
                <a:solidFill>
                  <a:srgbClr val="FF0000"/>
                </a:solidFill>
              </a:rPr>
              <a:t> </a:t>
            </a:r>
            <a:r>
              <a:rPr lang="en-US" altLang="x-none" dirty="0" err="1">
                <a:solidFill>
                  <a:srgbClr val="FF0000"/>
                </a:solidFill>
              </a:rPr>
              <a:t>ổ</a:t>
            </a:r>
            <a:r>
              <a:rPr lang="en-US" altLang="x-none" dirty="0">
                <a:solidFill>
                  <a:srgbClr val="FF0000"/>
                </a:solidFill>
              </a:rPr>
              <a:t> </a:t>
            </a:r>
            <a:r>
              <a:rPr lang="en-US" altLang="x-none" dirty="0" err="1">
                <a:solidFill>
                  <a:srgbClr val="FF0000"/>
                </a:solidFill>
              </a:rPr>
              <a:t>bụng</a:t>
            </a:r>
            <a:r>
              <a:rPr lang="en-US" altLang="x-none" dirty="0">
                <a:solidFill>
                  <a:srgbClr val="FF0000"/>
                </a:solidFill>
              </a:rPr>
              <a:t>.</a:t>
            </a:r>
            <a:r>
              <a:rPr lang="en-US" altLang="x-none" dirty="0"/>
              <a:t> </a:t>
            </a:r>
          </a:p>
          <a:p>
            <a:pPr eaLnBrk="1" hangingPunct="1">
              <a:lnSpc>
                <a:spcPct val="150000"/>
              </a:lnSpc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r>
              <a:rPr lang="en-US" altLang="x-none" dirty="0" err="1"/>
              <a:t>Gồm</a:t>
            </a:r>
            <a:r>
              <a:rPr lang="en-US" altLang="x-none" dirty="0"/>
              <a:t> 2 </a:t>
            </a:r>
            <a:r>
              <a:rPr lang="en-US" altLang="x-none" dirty="0" err="1"/>
              <a:t>loại</a:t>
            </a:r>
            <a:r>
              <a:rPr lang="en-US" altLang="x-none" dirty="0"/>
              <a:t>:</a:t>
            </a:r>
          </a:p>
          <a:p>
            <a:pPr marL="342900" indent="-342900" eaLnBrk="1" hangingPunct="1">
              <a:lnSpc>
                <a:spcPct val="150000"/>
              </a:lnSpc>
              <a:spcBef>
                <a:spcPct val="20000"/>
              </a:spcBef>
              <a:buFont typeface="Wingdings" pitchFamily="2" charset="2"/>
              <a:buChar char="Ø"/>
              <a:defRPr/>
            </a:pPr>
            <a:r>
              <a:rPr lang="en-US" altLang="x-none" dirty="0" err="1"/>
              <a:t>Vết</a:t>
            </a:r>
            <a:r>
              <a:rPr lang="en-US" altLang="x-none" dirty="0"/>
              <a:t> </a:t>
            </a:r>
            <a:r>
              <a:rPr lang="en-US" altLang="x-none" dirty="0" err="1"/>
              <a:t>thương</a:t>
            </a:r>
            <a:r>
              <a:rPr lang="en-US" altLang="x-none" dirty="0"/>
              <a:t> </a:t>
            </a:r>
            <a:r>
              <a:rPr lang="en-US" altLang="x-none" dirty="0" err="1"/>
              <a:t>thấu</a:t>
            </a:r>
            <a:r>
              <a:rPr lang="en-US" altLang="x-none" dirty="0"/>
              <a:t> </a:t>
            </a:r>
            <a:r>
              <a:rPr lang="en-US" altLang="x-none" dirty="0" err="1"/>
              <a:t>bụng</a:t>
            </a:r>
            <a:r>
              <a:rPr lang="en-US" altLang="x-none" dirty="0"/>
              <a:t>: </a:t>
            </a:r>
            <a:r>
              <a:rPr lang="en-US" altLang="x-none" dirty="0" err="1">
                <a:solidFill>
                  <a:srgbClr val="FF0000"/>
                </a:solidFill>
              </a:rPr>
              <a:t>thủng</a:t>
            </a:r>
            <a:r>
              <a:rPr lang="en-US" altLang="x-none" dirty="0">
                <a:solidFill>
                  <a:srgbClr val="FF0000"/>
                </a:solidFill>
              </a:rPr>
              <a:t> </a:t>
            </a:r>
            <a:r>
              <a:rPr lang="en-US" altLang="x-none" dirty="0" err="1">
                <a:solidFill>
                  <a:srgbClr val="FF0000"/>
                </a:solidFill>
              </a:rPr>
              <a:t>lá</a:t>
            </a:r>
            <a:r>
              <a:rPr lang="en-US" altLang="x-none" dirty="0">
                <a:solidFill>
                  <a:srgbClr val="FF0000"/>
                </a:solidFill>
              </a:rPr>
              <a:t> </a:t>
            </a:r>
            <a:r>
              <a:rPr lang="en-US" altLang="x-none" dirty="0" err="1">
                <a:solidFill>
                  <a:srgbClr val="FF0000"/>
                </a:solidFill>
              </a:rPr>
              <a:t>phúc</a:t>
            </a:r>
            <a:r>
              <a:rPr lang="en-US" altLang="x-none" dirty="0">
                <a:solidFill>
                  <a:srgbClr val="FF0000"/>
                </a:solidFill>
              </a:rPr>
              <a:t> </a:t>
            </a:r>
            <a:r>
              <a:rPr lang="en-US" altLang="x-none" dirty="0" err="1">
                <a:solidFill>
                  <a:srgbClr val="FF0000"/>
                </a:solidFill>
              </a:rPr>
              <a:t>mạc</a:t>
            </a:r>
            <a:r>
              <a:rPr lang="en-US" altLang="x-none" dirty="0">
                <a:solidFill>
                  <a:srgbClr val="FF0000"/>
                </a:solidFill>
              </a:rPr>
              <a:t> </a:t>
            </a:r>
            <a:r>
              <a:rPr lang="en-US" altLang="x-none" dirty="0" err="1">
                <a:solidFill>
                  <a:srgbClr val="FF0000"/>
                </a:solidFill>
              </a:rPr>
              <a:t>thành</a:t>
            </a:r>
            <a:endParaRPr lang="en-US" altLang="x-none" dirty="0">
              <a:solidFill>
                <a:srgbClr val="FF0000"/>
              </a:solidFill>
            </a:endParaRPr>
          </a:p>
          <a:p>
            <a:pPr marL="342900" indent="-342900" eaLnBrk="1" hangingPunct="1">
              <a:lnSpc>
                <a:spcPct val="150000"/>
              </a:lnSpc>
              <a:spcBef>
                <a:spcPct val="20000"/>
              </a:spcBef>
              <a:buFont typeface="Wingdings" pitchFamily="2" charset="2"/>
              <a:buChar char="Ø"/>
              <a:defRPr/>
            </a:pPr>
            <a:r>
              <a:rPr lang="en-US" altLang="x-none" dirty="0" err="1"/>
              <a:t>Vết</a:t>
            </a:r>
            <a:r>
              <a:rPr lang="en-US" altLang="x-none" dirty="0"/>
              <a:t> </a:t>
            </a:r>
            <a:r>
              <a:rPr lang="en-US" altLang="x-none" dirty="0" err="1"/>
              <a:t>thương</a:t>
            </a:r>
            <a:r>
              <a:rPr lang="en-US" altLang="x-none" dirty="0"/>
              <a:t> </a:t>
            </a:r>
            <a:r>
              <a:rPr lang="en-US" altLang="x-none" dirty="0" err="1"/>
              <a:t>không</a:t>
            </a:r>
            <a:r>
              <a:rPr lang="en-US" altLang="x-none" dirty="0"/>
              <a:t> </a:t>
            </a:r>
            <a:r>
              <a:rPr lang="en-US" altLang="x-none" dirty="0" err="1"/>
              <a:t>thấu</a:t>
            </a:r>
            <a:r>
              <a:rPr lang="en-US" altLang="x-none" dirty="0"/>
              <a:t> </a:t>
            </a:r>
            <a:r>
              <a:rPr lang="en-US" altLang="x-none" dirty="0" err="1"/>
              <a:t>bụng</a:t>
            </a:r>
            <a:r>
              <a:rPr lang="en-US" altLang="x-none" dirty="0"/>
              <a:t>: </a:t>
            </a:r>
            <a:r>
              <a:rPr lang="en-US" altLang="x-none" dirty="0" err="1"/>
              <a:t>là</a:t>
            </a:r>
            <a:r>
              <a:rPr lang="en-US" altLang="x-none" dirty="0"/>
              <a:t> </a:t>
            </a:r>
            <a:r>
              <a:rPr lang="en-US" altLang="x-none" dirty="0" err="1"/>
              <a:t>phúc</a:t>
            </a:r>
            <a:r>
              <a:rPr lang="en-US" altLang="x-none" dirty="0"/>
              <a:t> </a:t>
            </a:r>
            <a:r>
              <a:rPr lang="en-US" altLang="x-none" dirty="0" err="1"/>
              <a:t>mạc</a:t>
            </a:r>
            <a:r>
              <a:rPr lang="en-US" altLang="x-none" dirty="0"/>
              <a:t> </a:t>
            </a:r>
            <a:r>
              <a:rPr lang="en-US" altLang="x-none" dirty="0" err="1"/>
              <a:t>thành</a:t>
            </a:r>
            <a:r>
              <a:rPr lang="en-US" altLang="x-none" dirty="0"/>
              <a:t> </a:t>
            </a:r>
            <a:r>
              <a:rPr lang="en-US" altLang="x-none" dirty="0" err="1"/>
              <a:t>còn</a:t>
            </a:r>
            <a:r>
              <a:rPr lang="en-US" altLang="x-none" dirty="0"/>
              <a:t> </a:t>
            </a:r>
            <a:r>
              <a:rPr lang="en-US" altLang="x-none" dirty="0" err="1"/>
              <a:t>nguyên</a:t>
            </a:r>
            <a:r>
              <a:rPr lang="en-US" altLang="x-none" dirty="0"/>
              <a:t> </a:t>
            </a:r>
            <a:r>
              <a:rPr lang="en-US" altLang="x-none" dirty="0" err="1"/>
              <a:t>vẹn</a:t>
            </a:r>
            <a:r>
              <a:rPr lang="en-US" altLang="x-none" dirty="0"/>
              <a:t>.</a:t>
            </a:r>
          </a:p>
          <a:p>
            <a:pPr eaLnBrk="1" hangingPunct="1">
              <a:lnSpc>
                <a:spcPct val="90000"/>
              </a:lnSpc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endParaRPr lang="en-US" altLang="x-non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Title 1">
            <a:extLst>
              <a:ext uri="{FF2B5EF4-FFF2-40B4-BE49-F238E27FC236}">
                <a16:creationId xmlns:a16="http://schemas.microsoft.com/office/drawing/2014/main" id="{A3F46A1C-75F2-1B49-A086-A3AE285F7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26081"/>
            <a:ext cx="8229600" cy="1066800"/>
          </a:xfrm>
        </p:spPr>
        <p:txBody>
          <a:bodyPr/>
          <a:lstStyle/>
          <a:p>
            <a:pPr eaLnBrk="1" hangingPunct="1"/>
            <a:r>
              <a:rPr lang="vi-VN" altLang="x-none" sz="36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Xử trí tổn thương tạng rỗng</a:t>
            </a:r>
            <a:endParaRPr lang="en-US" altLang="x-none" sz="3600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56322" name="Content Placeholder 2">
            <a:extLst>
              <a:ext uri="{FF2B5EF4-FFF2-40B4-BE49-F238E27FC236}">
                <a16:creationId xmlns:a16="http://schemas.microsoft.com/office/drawing/2014/main" id="{35624D63-CEFD-1645-A393-92A9D845E3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1492" y="1846262"/>
            <a:ext cx="7389311" cy="3233458"/>
          </a:xfrm>
        </p:spPr>
        <p:txBody>
          <a:bodyPr/>
          <a:lstStyle/>
          <a:p>
            <a:pPr marL="109538" indent="0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Chỉ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định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mổ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thám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sát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giải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quyết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tổn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thương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:</a:t>
            </a:r>
          </a:p>
          <a:p>
            <a:pPr marL="109538" indent="0" eaLnBrk="1" hangingPunct="1">
              <a:lnSpc>
                <a:spcPct val="150000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Cắt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ruột</a:t>
            </a:r>
            <a:endParaRPr lang="en-US" altLang="x-none" sz="2400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  <a:p>
            <a:pPr marL="109538" indent="0" eaLnBrk="1" hangingPunct="1">
              <a:lnSpc>
                <a:spcPct val="150000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Khâu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chỗ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vỡ</a:t>
            </a:r>
            <a:endParaRPr lang="en-US" altLang="x-none" sz="2400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  <a:p>
            <a:pPr marL="109538" indent="0" eaLnBrk="1" hangingPunct="1">
              <a:lnSpc>
                <a:spcPct val="150000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Làm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HMNT</a:t>
            </a:r>
          </a:p>
          <a:p>
            <a:pPr marL="109538" indent="0" eaLnBrk="1" hangingPunct="1">
              <a:buFont typeface="Arial" panose="020B0604020202020204" pitchFamily="34" charset="0"/>
              <a:buNone/>
            </a:pPr>
            <a:endParaRPr lang="en-US" altLang="x-none" sz="2600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56323" name="Slide Number Placeholder 3">
            <a:extLst>
              <a:ext uri="{FF2B5EF4-FFF2-40B4-BE49-F238E27FC236}">
                <a16:creationId xmlns:a16="http://schemas.microsoft.com/office/drawing/2014/main" id="{EEA22FB7-2583-AC40-B2DE-276659DFAE7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CA515856-303F-B347-AC6D-C5844D9B2C17}" type="slidenum">
              <a:rPr lang="en-US" altLang="x-none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40</a:t>
            </a:fld>
            <a:endParaRPr lang="en-US" altLang="x-none" sz="1200">
              <a:solidFill>
                <a:srgbClr val="898989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Title 1">
            <a:extLst>
              <a:ext uri="{FF2B5EF4-FFF2-40B4-BE49-F238E27FC236}">
                <a16:creationId xmlns:a16="http://schemas.microsoft.com/office/drawing/2014/main" id="{944313F4-88A5-CE48-A21D-1CA61BBFA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0025"/>
            <a:ext cx="8229600" cy="1066800"/>
          </a:xfrm>
        </p:spPr>
        <p:txBody>
          <a:bodyPr/>
          <a:lstStyle/>
          <a:p>
            <a:pPr eaLnBrk="1" hangingPunct="1"/>
            <a:r>
              <a:rPr lang="vi-VN" altLang="x-none" sz="36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Xử trí tổn thương tạng đặc</a:t>
            </a:r>
            <a:endParaRPr lang="en-US" altLang="x-none" sz="3600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57346" name="Content Placeholder 2">
            <a:extLst>
              <a:ext uri="{FF2B5EF4-FFF2-40B4-BE49-F238E27FC236}">
                <a16:creationId xmlns:a16="http://schemas.microsoft.com/office/drawing/2014/main" id="{1EC47E05-7DBB-A34C-A989-3F9C3C4F8D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49412"/>
            <a:ext cx="8229600" cy="4324350"/>
          </a:xfrm>
        </p:spPr>
        <p:txBody>
          <a:bodyPr/>
          <a:lstStyle/>
          <a:p>
            <a:pPr marL="109538" indent="0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Dựa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vào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huyết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động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và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CTScan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: </a:t>
            </a:r>
          </a:p>
          <a:p>
            <a:pPr marL="109538" indent="0" eaLnBrk="1" hangingPunct="1">
              <a:lnSpc>
                <a:spcPct val="150000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Không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dấu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thoát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mạch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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điều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trị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bảo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tồn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,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theo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dõi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tại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khoa </a:t>
            </a:r>
            <a:r>
              <a:rPr lang="en-US" altLang="x-none" sz="24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Ngoại</a:t>
            </a:r>
            <a:endParaRPr lang="en-US" altLang="x-none" sz="2400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  <a:p>
            <a:pPr marL="109538" indent="0" eaLnBrk="1" hangingPunct="1">
              <a:lnSpc>
                <a:spcPct val="150000"/>
              </a:lnSpc>
              <a:spcBef>
                <a:spcPct val="0"/>
              </a:spcBef>
              <a:buFont typeface="Wingdings" pitchFamily="2" charset="2"/>
              <a:buChar char="Ø"/>
            </a:pPr>
            <a:r>
              <a:rPr lang="en-US" altLang="x-none" sz="2400" b="1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Có</a:t>
            </a:r>
            <a:r>
              <a:rPr lang="en-US" altLang="x-none" sz="2400" b="1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b="1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dấu</a:t>
            </a:r>
            <a:r>
              <a:rPr lang="en-US" altLang="x-none" sz="2400" b="1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b="1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thoát</a:t>
            </a:r>
            <a:r>
              <a:rPr lang="en-US" altLang="x-none" sz="2400" b="1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b="1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mạch</a:t>
            </a:r>
            <a:r>
              <a:rPr lang="en-US" altLang="x-none" sz="2400" b="1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b="1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 Can </a:t>
            </a:r>
            <a:r>
              <a:rPr lang="en-US" altLang="x-none" sz="2400" b="1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thiệp</a:t>
            </a:r>
            <a:r>
              <a:rPr lang="en-US" altLang="x-none" sz="2400" b="1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 </a:t>
            </a:r>
            <a:r>
              <a:rPr lang="en-US" altLang="x-none" sz="2400" b="1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nội</a:t>
            </a:r>
            <a:r>
              <a:rPr lang="en-US" altLang="x-none" sz="2400" b="1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 </a:t>
            </a:r>
            <a:r>
              <a:rPr lang="en-US" altLang="x-none" sz="2400" b="1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mạch</a:t>
            </a:r>
            <a:r>
              <a:rPr lang="en-US" altLang="x-none" sz="2400" b="1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  </a:t>
            </a:r>
            <a:r>
              <a:rPr lang="en-US" altLang="x-none" sz="2400" b="1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Phẫu</a:t>
            </a:r>
            <a:r>
              <a:rPr lang="en-US" altLang="x-none" sz="2400" b="1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 </a:t>
            </a:r>
            <a:r>
              <a:rPr lang="en-US" altLang="x-none" sz="2400" b="1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thuật</a:t>
            </a:r>
            <a:r>
              <a:rPr lang="en-US" altLang="x-none" sz="2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.</a:t>
            </a:r>
            <a:endParaRPr lang="en-US" altLang="x-none" sz="2400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  <a:p>
            <a:pPr marL="109538" indent="0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x-none" sz="2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Theo </a:t>
            </a:r>
            <a:r>
              <a:rPr lang="en-US" altLang="x-none" sz="2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dõi</a:t>
            </a:r>
            <a:r>
              <a:rPr lang="en-US" altLang="x-none" sz="2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: </a:t>
            </a:r>
            <a:r>
              <a:rPr lang="en-US" altLang="x-none" sz="2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dấu</a:t>
            </a:r>
            <a:r>
              <a:rPr lang="en-US" altLang="x-none" sz="2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hiệu</a:t>
            </a:r>
            <a:r>
              <a:rPr lang="en-US" altLang="x-none" sz="2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sinh</a:t>
            </a:r>
            <a:r>
              <a:rPr lang="en-US" altLang="x-none" sz="2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tổn</a:t>
            </a:r>
            <a:r>
              <a:rPr lang="en-US" altLang="x-none" sz="2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, </a:t>
            </a:r>
            <a:r>
              <a:rPr lang="en-US" altLang="x-none" sz="2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khám</a:t>
            </a:r>
            <a:r>
              <a:rPr lang="en-US" altLang="x-none" sz="2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lâm</a:t>
            </a:r>
            <a:r>
              <a:rPr lang="en-US" altLang="x-none" sz="2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sàng</a:t>
            </a:r>
            <a:r>
              <a:rPr lang="en-US" altLang="x-none" sz="2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và</a:t>
            </a:r>
            <a:r>
              <a:rPr lang="en-US" altLang="x-none" sz="2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hình</a:t>
            </a:r>
            <a:r>
              <a:rPr lang="en-US" altLang="x-none" sz="2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ảnh</a:t>
            </a:r>
            <a:r>
              <a:rPr lang="en-US" altLang="x-none" sz="2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học</a:t>
            </a:r>
            <a:r>
              <a:rPr lang="en-US" altLang="x-none" sz="2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: </a:t>
            </a:r>
            <a:r>
              <a:rPr lang="en-US" altLang="x-none" sz="2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siêu</a:t>
            </a:r>
            <a:r>
              <a:rPr lang="en-US" altLang="x-none" sz="2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âm</a:t>
            </a:r>
            <a:r>
              <a:rPr lang="en-US" altLang="x-none" sz="2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, </a:t>
            </a:r>
            <a:r>
              <a:rPr lang="en-US" altLang="x-none" sz="2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CTScan</a:t>
            </a:r>
            <a:r>
              <a:rPr lang="en-US" altLang="x-none" sz="2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để</a:t>
            </a:r>
            <a:r>
              <a:rPr lang="en-US" altLang="x-none" sz="2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theo</a:t>
            </a:r>
            <a:r>
              <a:rPr lang="en-US" altLang="x-none" sz="2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dõi</a:t>
            </a:r>
            <a:r>
              <a:rPr lang="en-US" altLang="x-none" sz="2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diễn</a:t>
            </a:r>
            <a:r>
              <a:rPr lang="en-US" altLang="x-none" sz="2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tiến</a:t>
            </a:r>
            <a:r>
              <a:rPr lang="en-US" altLang="x-none" sz="2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.</a:t>
            </a:r>
          </a:p>
          <a:p>
            <a:pPr marL="109538" indent="0" eaLnBrk="1" hangingPunct="1">
              <a:lnSpc>
                <a:spcPct val="90000"/>
              </a:lnSpc>
              <a:buFont typeface="Arial" panose="020B0604020202020204" pitchFamily="34" charset="0"/>
              <a:buNone/>
            </a:pPr>
            <a:endParaRPr lang="en-US" altLang="x-none" sz="2700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57347" name="Slide Number Placeholder 3">
            <a:extLst>
              <a:ext uri="{FF2B5EF4-FFF2-40B4-BE49-F238E27FC236}">
                <a16:creationId xmlns:a16="http://schemas.microsoft.com/office/drawing/2014/main" id="{5B994A33-E884-A547-B9EC-5BE8627BE58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695662E-8760-4D47-A690-CEF22BE8D10A}" type="slidenum">
              <a:rPr lang="en-US" altLang="x-none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41</a:t>
            </a:fld>
            <a:endParaRPr lang="en-US" altLang="x-none" sz="1200">
              <a:solidFill>
                <a:srgbClr val="898989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Title 1">
            <a:extLst>
              <a:ext uri="{FF2B5EF4-FFF2-40B4-BE49-F238E27FC236}">
                <a16:creationId xmlns:a16="http://schemas.microsoft.com/office/drawing/2014/main" id="{D650C7C1-EAA0-6049-88E1-4D9C0F9FF0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1066800"/>
          </a:xfrm>
        </p:spPr>
        <p:txBody>
          <a:bodyPr/>
          <a:lstStyle/>
          <a:p>
            <a:pPr eaLnBrk="1" hangingPunct="1"/>
            <a:r>
              <a:rPr lang="vi-VN" altLang="x-none" sz="36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VẾT THƯƠNG BỤNG</a:t>
            </a:r>
          </a:p>
        </p:txBody>
      </p:sp>
      <p:sp>
        <p:nvSpPr>
          <p:cNvPr id="58370" name="Content Placeholder 2">
            <a:extLst>
              <a:ext uri="{FF2B5EF4-FFF2-40B4-BE49-F238E27FC236}">
                <a16:creationId xmlns:a16="http://schemas.microsoft.com/office/drawing/2014/main" id="{A5B510FA-3F1A-1C41-82B9-B82CA24C84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27188"/>
            <a:ext cx="8534400" cy="5049837"/>
          </a:xfrm>
        </p:spPr>
        <p:txBody>
          <a:bodyPr/>
          <a:lstStyle/>
          <a:p>
            <a:pPr marL="109538" indent="0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vi-VN" altLang="x-none" sz="2600" dirty="0">
                <a:ea typeface="ＭＳ Ｐゴシック" panose="020B0600070205080204" pitchFamily="34" charset="-128"/>
                <a:cs typeface="Arial" panose="020B0604020202020204" pitchFamily="34" charset="0"/>
              </a:rPr>
              <a:t>1. Vết thương bụng do </a:t>
            </a:r>
            <a:r>
              <a:rPr lang="vi-VN" altLang="x-none" sz="2600" dirty="0">
                <a:solidFill>
                  <a:srgbClr val="FF0000"/>
                </a:solidFill>
                <a:ea typeface="ＭＳ Ｐゴシック" panose="020B0600070205080204" pitchFamily="34" charset="-128"/>
                <a:cs typeface="Arial" panose="020B0604020202020204" pitchFamily="34" charset="0"/>
              </a:rPr>
              <a:t>hoả khí:</a:t>
            </a:r>
          </a:p>
          <a:p>
            <a:pPr marL="109538" indent="0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vi-VN" altLang="x-none" sz="2600" b="1" u="sng" dirty="0">
                <a:solidFill>
                  <a:srgbClr val="FF0000"/>
                </a:solidFill>
                <a:ea typeface="ＭＳ Ｐゴシック" panose="020B0600070205080204" pitchFamily="34" charset="-128"/>
                <a:cs typeface="Arial" panose="020B0604020202020204" pitchFamily="34" charset="0"/>
                <a:sym typeface="Wingdings" pitchFamily="2" charset="2"/>
              </a:rPr>
              <a:t> </a:t>
            </a:r>
            <a:r>
              <a:rPr lang="vi-VN" altLang="x-none" sz="2600" b="1" u="sng" dirty="0">
                <a:solidFill>
                  <a:srgbClr val="FF0000"/>
                </a:solidFill>
                <a:ea typeface="ＭＳ Ｐゴシック" panose="020B0600070205080204" pitchFamily="34" charset="-128"/>
                <a:cs typeface="Arial" panose="020B0604020202020204" pitchFamily="34" charset="0"/>
              </a:rPr>
              <a:t>mở bụng thám sát</a:t>
            </a:r>
          </a:p>
          <a:p>
            <a:pPr marL="109538" indent="0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vi-VN" altLang="x-none" sz="2600" dirty="0">
                <a:ea typeface="ＭＳ Ｐゴシック" panose="020B0600070205080204" pitchFamily="34" charset="-128"/>
                <a:cs typeface="Arial" panose="020B0604020202020204" pitchFamily="34" charset="0"/>
              </a:rPr>
              <a:t>2. Vết thương bụng do </a:t>
            </a:r>
            <a:r>
              <a:rPr lang="vi-VN" altLang="x-none" sz="2600" dirty="0">
                <a:solidFill>
                  <a:srgbClr val="FF0000"/>
                </a:solidFill>
                <a:ea typeface="ＭＳ Ｐゴシック" panose="020B0600070205080204" pitchFamily="34" charset="-128"/>
                <a:cs typeface="Arial" panose="020B0604020202020204" pitchFamily="34" charset="0"/>
              </a:rPr>
              <a:t>bạch khí:</a:t>
            </a:r>
          </a:p>
          <a:p>
            <a:pPr marL="109538" indent="0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vi-VN" altLang="x-none" sz="2600" dirty="0">
                <a:ea typeface="ＭＳ Ｐゴシック" panose="020B0600070205080204" pitchFamily="34" charset="-128"/>
                <a:cs typeface="Arial" panose="020B0604020202020204" pitchFamily="34" charset="0"/>
              </a:rPr>
              <a:t>Dựa vào lâm sàng và tính chất thấu bụng của vết thương.</a:t>
            </a:r>
          </a:p>
        </p:txBody>
      </p:sp>
      <p:sp>
        <p:nvSpPr>
          <p:cNvPr id="58371" name="Slide Number Placeholder 3">
            <a:extLst>
              <a:ext uri="{FF2B5EF4-FFF2-40B4-BE49-F238E27FC236}">
                <a16:creationId xmlns:a16="http://schemas.microsoft.com/office/drawing/2014/main" id="{AD0518EB-E72E-E84A-AFE8-AEA2FC6CDE4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6E437227-1E07-7847-A9E0-8BA3C349EAB5}" type="slidenum">
              <a:rPr lang="en-US" altLang="x-none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42</a:t>
            </a:fld>
            <a:endParaRPr lang="en-US" altLang="x-none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Title 1">
            <a:extLst>
              <a:ext uri="{FF2B5EF4-FFF2-40B4-BE49-F238E27FC236}">
                <a16:creationId xmlns:a16="http://schemas.microsoft.com/office/drawing/2014/main" id="{F96D3235-2B0A-0E40-BFDD-4F7CD7911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474663"/>
            <a:ext cx="8229600" cy="1066800"/>
          </a:xfrm>
        </p:spPr>
        <p:txBody>
          <a:bodyPr/>
          <a:lstStyle/>
          <a:p>
            <a:pPr eaLnBrk="1" hangingPunct="1"/>
            <a:r>
              <a:rPr lang="vi-VN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VẾT THƯƠNG BỤNG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638222-8EDC-B94C-B3CE-CD27214955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1925" y="1447800"/>
            <a:ext cx="8601075" cy="4737100"/>
          </a:xfrm>
        </p:spPr>
        <p:txBody>
          <a:bodyPr>
            <a:normAutofit/>
          </a:bodyPr>
          <a:lstStyle/>
          <a:p>
            <a:pPr marL="109538" indent="0" eaLnBrk="1" hangingPunct="1">
              <a:lnSpc>
                <a:spcPct val="140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vi-VN" altLang="x-none" sz="2600" dirty="0">
                <a:ea typeface="ＭＳ Ｐゴシック" panose="020B0600070205080204" pitchFamily="34" charset="-128"/>
                <a:cs typeface="Arial" panose="020B0604020202020204" pitchFamily="34" charset="0"/>
              </a:rPr>
              <a:t>Mở bụng ngay khi có: </a:t>
            </a:r>
          </a:p>
          <a:p>
            <a:pPr marL="317500" indent="0" eaLnBrk="1" hangingPunct="1">
              <a:lnSpc>
                <a:spcPct val="140000"/>
              </a:lnSpc>
              <a:spcBef>
                <a:spcPct val="0"/>
              </a:spcBef>
              <a:buFont typeface="Wingdings" pitchFamily="2" charset="2"/>
              <a:buChar char="Ø"/>
              <a:defRPr/>
            </a:pPr>
            <a:r>
              <a:rPr lang="vi-VN" altLang="x-none" sz="2600" dirty="0">
                <a:ea typeface="ＭＳ Ｐゴシック" panose="020B0600070205080204" pitchFamily="34" charset="-128"/>
                <a:cs typeface="Arial" panose="020B0604020202020204" pitchFamily="34" charset="0"/>
              </a:rPr>
              <a:t>Sốc không hồi phục mà không có nguyên nhân nào khác.</a:t>
            </a:r>
          </a:p>
          <a:p>
            <a:pPr marL="317500" indent="0" eaLnBrk="1" hangingPunct="1">
              <a:lnSpc>
                <a:spcPct val="140000"/>
              </a:lnSpc>
              <a:spcBef>
                <a:spcPct val="0"/>
              </a:spcBef>
              <a:buFont typeface="Wingdings" pitchFamily="2" charset="2"/>
              <a:buChar char="Ø"/>
              <a:defRPr/>
            </a:pPr>
            <a:r>
              <a:rPr lang="vi-VN" altLang="x-none" sz="2600" dirty="0">
                <a:ea typeface="ＭＳ Ｐゴシック" panose="020B0600070205080204" pitchFamily="34" charset="-128"/>
                <a:cs typeface="Arial" panose="020B0604020202020204" pitchFamily="34" charset="0"/>
              </a:rPr>
              <a:t>Phản ứng phúc mạc (+)</a:t>
            </a:r>
          </a:p>
          <a:p>
            <a:pPr marL="317500" indent="0" eaLnBrk="1" hangingPunct="1">
              <a:lnSpc>
                <a:spcPct val="140000"/>
              </a:lnSpc>
              <a:spcBef>
                <a:spcPct val="0"/>
              </a:spcBef>
              <a:buFont typeface="Wingdings" pitchFamily="2" charset="2"/>
              <a:buChar char="Ø"/>
              <a:defRPr/>
            </a:pPr>
            <a:r>
              <a:rPr lang="vi-VN" altLang="x-none" sz="2600" b="1" dirty="0">
                <a:ea typeface="ＭＳ Ｐゴシック" panose="020B0600070205080204" pitchFamily="34" charset="-128"/>
                <a:cs typeface="Arial" panose="020B0604020202020204" pitchFamily="34" charset="0"/>
              </a:rPr>
              <a:t>Lòi ruột, mạc nối qua vết thương</a:t>
            </a:r>
            <a:r>
              <a:rPr lang="vi-VN" altLang="x-none" sz="2600" dirty="0">
                <a:ea typeface="ＭＳ Ｐゴシック" panose="020B0600070205080204" pitchFamily="34" charset="-128"/>
                <a:cs typeface="Arial" panose="020B0604020202020204" pitchFamily="34" charset="0"/>
              </a:rPr>
              <a:t>.</a:t>
            </a:r>
          </a:p>
          <a:p>
            <a:pPr marL="317500" indent="0" eaLnBrk="1" hangingPunct="1">
              <a:lnSpc>
                <a:spcPct val="140000"/>
              </a:lnSpc>
              <a:spcBef>
                <a:spcPct val="0"/>
              </a:spcBef>
              <a:buFont typeface="Wingdings" pitchFamily="2" charset="2"/>
              <a:buChar char="Ø"/>
              <a:defRPr/>
            </a:pPr>
            <a:r>
              <a:rPr lang="vi-VN" altLang="x-none" sz="2600" b="1" dirty="0">
                <a:ea typeface="ＭＳ Ｐゴシック" panose="020B0600070205080204" pitchFamily="34" charset="-128"/>
                <a:cs typeface="Arial" panose="020B0604020202020204" pitchFamily="34" charset="0"/>
              </a:rPr>
              <a:t>Ói máu hay ra máu ở ống mũi-dạ dày</a:t>
            </a:r>
            <a:r>
              <a:rPr lang="vi-VN" altLang="x-none" sz="2600" dirty="0">
                <a:ea typeface="ＭＳ Ｐゴシック" panose="020B0600070205080204" pitchFamily="34" charset="-128"/>
                <a:cs typeface="Arial" panose="020B0604020202020204" pitchFamily="34" charset="0"/>
              </a:rPr>
              <a:t>.</a:t>
            </a:r>
          </a:p>
          <a:p>
            <a:pPr marL="317500" indent="0" eaLnBrk="1" hangingPunct="1">
              <a:lnSpc>
                <a:spcPct val="140000"/>
              </a:lnSpc>
              <a:spcBef>
                <a:spcPct val="0"/>
              </a:spcBef>
              <a:buFont typeface="Wingdings" pitchFamily="2" charset="2"/>
              <a:buChar char="Ø"/>
              <a:defRPr/>
            </a:pPr>
            <a:r>
              <a:rPr lang="vi-VN" altLang="x-none" sz="2600" dirty="0">
                <a:ea typeface="ＭＳ Ｐゴシック" panose="020B0600070205080204" pitchFamily="34" charset="-128"/>
                <a:cs typeface="Arial" panose="020B0604020202020204" pitchFamily="34" charset="0"/>
              </a:rPr>
              <a:t>Không thể theo dõi được tình trạng bụng (ngộ độc rượu, hôn mê)</a:t>
            </a:r>
          </a:p>
          <a:p>
            <a:pPr marL="109538" indent="0" eaLnBrk="1" hangingPunct="1">
              <a:lnSpc>
                <a:spcPct val="90000"/>
              </a:lnSpc>
              <a:defRPr/>
            </a:pPr>
            <a:endParaRPr lang="vi-VN" altLang="x-none" dirty="0">
              <a:ea typeface="ＭＳ Ｐゴシック" panose="020B0600070205080204" pitchFamily="34" charset="-128"/>
            </a:endParaRPr>
          </a:p>
        </p:txBody>
      </p:sp>
      <p:sp>
        <p:nvSpPr>
          <p:cNvPr id="59395" name="Slide Number Placeholder 3">
            <a:extLst>
              <a:ext uri="{FF2B5EF4-FFF2-40B4-BE49-F238E27FC236}">
                <a16:creationId xmlns:a16="http://schemas.microsoft.com/office/drawing/2014/main" id="{12A8200D-E6BA-5A41-8732-15D0583C181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294A6C29-9C4A-C94F-B343-4CE8F51E78BA}" type="slidenum">
              <a:rPr lang="en-US" altLang="x-none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43</a:t>
            </a:fld>
            <a:endParaRPr lang="en-US" altLang="x-none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traight Connector 3">
            <a:extLst>
              <a:ext uri="{FF2B5EF4-FFF2-40B4-BE49-F238E27FC236}">
                <a16:creationId xmlns:a16="http://schemas.microsoft.com/office/drawing/2014/main" id="{AB84501C-1954-584B-AACD-0A6359D5BDC0}"/>
              </a:ext>
            </a:extLst>
          </p:cNvPr>
          <p:cNvSpPr/>
          <p:nvPr/>
        </p:nvSpPr>
        <p:spPr>
          <a:xfrm>
            <a:off x="7800975" y="4311650"/>
            <a:ext cx="581025" cy="153988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05332"/>
                </a:lnTo>
                <a:lnTo>
                  <a:pt x="581129" y="105332"/>
                </a:lnTo>
                <a:lnTo>
                  <a:pt x="581129" y="154566"/>
                </a:lnTo>
              </a:path>
            </a:pathLst>
          </a:custGeom>
          <a:noFill/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6" name="Straight Connector 4">
            <a:extLst>
              <a:ext uri="{FF2B5EF4-FFF2-40B4-BE49-F238E27FC236}">
                <a16:creationId xmlns:a16="http://schemas.microsoft.com/office/drawing/2014/main" id="{F4792752-401F-9345-9E2F-8DB8155F2FB1}"/>
              </a:ext>
            </a:extLst>
          </p:cNvPr>
          <p:cNvSpPr/>
          <p:nvPr/>
        </p:nvSpPr>
        <p:spPr>
          <a:xfrm>
            <a:off x="7183438" y="4311650"/>
            <a:ext cx="617537" cy="153988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617359" y="0"/>
                </a:moveTo>
                <a:lnTo>
                  <a:pt x="617359" y="105332"/>
                </a:lnTo>
                <a:lnTo>
                  <a:pt x="0" y="105332"/>
                </a:lnTo>
                <a:lnTo>
                  <a:pt x="0" y="154566"/>
                </a:lnTo>
              </a:path>
            </a:pathLst>
          </a:custGeom>
          <a:noFill/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7" name="Straight Connector 5">
            <a:extLst>
              <a:ext uri="{FF2B5EF4-FFF2-40B4-BE49-F238E27FC236}">
                <a16:creationId xmlns:a16="http://schemas.microsoft.com/office/drawing/2014/main" id="{6113A1EB-064D-A54C-BE9E-D789F83AFA92}"/>
              </a:ext>
            </a:extLst>
          </p:cNvPr>
          <p:cNvSpPr/>
          <p:nvPr/>
        </p:nvSpPr>
        <p:spPr>
          <a:xfrm>
            <a:off x="7754938" y="3819525"/>
            <a:ext cx="92075" cy="155575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45720" y="0"/>
                </a:moveTo>
                <a:lnTo>
                  <a:pt x="45720" y="154566"/>
                </a:lnTo>
              </a:path>
            </a:pathLst>
          </a:custGeom>
          <a:noFill/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8" name="Straight Connector 6">
            <a:extLst>
              <a:ext uri="{FF2B5EF4-FFF2-40B4-BE49-F238E27FC236}">
                <a16:creationId xmlns:a16="http://schemas.microsoft.com/office/drawing/2014/main" id="{290A4A43-C823-8143-A36D-E304341F9FA4}"/>
              </a:ext>
            </a:extLst>
          </p:cNvPr>
          <p:cNvSpPr/>
          <p:nvPr/>
        </p:nvSpPr>
        <p:spPr>
          <a:xfrm>
            <a:off x="5332413" y="3327400"/>
            <a:ext cx="2468562" cy="155575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05332"/>
                </a:lnTo>
                <a:lnTo>
                  <a:pt x="2468910" y="105332"/>
                </a:lnTo>
                <a:lnTo>
                  <a:pt x="2468910" y="154566"/>
                </a:lnTo>
              </a:path>
            </a:pathLst>
          </a:custGeom>
          <a:noFill/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0" name="Straight Connector 8">
            <a:extLst>
              <a:ext uri="{FF2B5EF4-FFF2-40B4-BE49-F238E27FC236}">
                <a16:creationId xmlns:a16="http://schemas.microsoft.com/office/drawing/2014/main" id="{4A9AC60B-C19E-6144-AE55-18E1DF3D4FAE}"/>
              </a:ext>
            </a:extLst>
          </p:cNvPr>
          <p:cNvSpPr/>
          <p:nvPr/>
        </p:nvSpPr>
        <p:spPr>
          <a:xfrm>
            <a:off x="5286375" y="3327400"/>
            <a:ext cx="90488" cy="155575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45720" y="0"/>
                </a:moveTo>
                <a:lnTo>
                  <a:pt x="45720" y="105332"/>
                </a:lnTo>
                <a:lnTo>
                  <a:pt x="133165" y="105332"/>
                </a:lnTo>
                <a:lnTo>
                  <a:pt x="133165" y="154566"/>
                </a:lnTo>
              </a:path>
            </a:pathLst>
          </a:custGeom>
          <a:noFill/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3" name="Straight Connector 11">
            <a:extLst>
              <a:ext uri="{FF2B5EF4-FFF2-40B4-BE49-F238E27FC236}">
                <a16:creationId xmlns:a16="http://schemas.microsoft.com/office/drawing/2014/main" id="{E9AC2957-673A-4E4A-8ED0-6F99B4331F12}"/>
              </a:ext>
            </a:extLst>
          </p:cNvPr>
          <p:cNvSpPr/>
          <p:nvPr/>
        </p:nvSpPr>
        <p:spPr>
          <a:xfrm>
            <a:off x="2930525" y="5219700"/>
            <a:ext cx="90488" cy="153988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45720" y="0"/>
                </a:moveTo>
                <a:lnTo>
                  <a:pt x="45720" y="154566"/>
                </a:lnTo>
              </a:path>
            </a:pathLst>
          </a:custGeom>
          <a:noFill/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7" name="Straight Connector 15">
            <a:extLst>
              <a:ext uri="{FF2B5EF4-FFF2-40B4-BE49-F238E27FC236}">
                <a16:creationId xmlns:a16="http://schemas.microsoft.com/office/drawing/2014/main" id="{A7175E32-2438-FD45-BDA9-20B8B7B0FE28}"/>
              </a:ext>
            </a:extLst>
          </p:cNvPr>
          <p:cNvSpPr/>
          <p:nvPr/>
        </p:nvSpPr>
        <p:spPr>
          <a:xfrm>
            <a:off x="2713038" y="3327400"/>
            <a:ext cx="2619375" cy="155575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2618312" y="0"/>
                </a:moveTo>
                <a:lnTo>
                  <a:pt x="2618312" y="105332"/>
                </a:lnTo>
                <a:lnTo>
                  <a:pt x="0" y="105332"/>
                </a:lnTo>
                <a:lnTo>
                  <a:pt x="0" y="154566"/>
                </a:lnTo>
              </a:path>
            </a:pathLst>
          </a:custGeom>
          <a:noFill/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8" name="Straight Connector 16">
            <a:extLst>
              <a:ext uri="{FF2B5EF4-FFF2-40B4-BE49-F238E27FC236}">
                <a16:creationId xmlns:a16="http://schemas.microsoft.com/office/drawing/2014/main" id="{1BCF771F-A209-3440-9E58-D70E2371355E}"/>
              </a:ext>
            </a:extLst>
          </p:cNvPr>
          <p:cNvSpPr/>
          <p:nvPr/>
        </p:nvSpPr>
        <p:spPr>
          <a:xfrm>
            <a:off x="3054350" y="2779713"/>
            <a:ext cx="2278063" cy="187325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38665"/>
                </a:lnTo>
                <a:lnTo>
                  <a:pt x="2276800" y="138665"/>
                </a:lnTo>
                <a:lnTo>
                  <a:pt x="2276800" y="187899"/>
                </a:lnTo>
              </a:path>
            </a:pathLst>
          </a:custGeom>
          <a:noFill/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9" name="Straight Connector 17">
            <a:extLst>
              <a:ext uri="{FF2B5EF4-FFF2-40B4-BE49-F238E27FC236}">
                <a16:creationId xmlns:a16="http://schemas.microsoft.com/office/drawing/2014/main" id="{0C68A563-AB72-A94D-9A44-DAFE820CA0D5}"/>
              </a:ext>
            </a:extLst>
          </p:cNvPr>
          <p:cNvSpPr/>
          <p:nvPr/>
        </p:nvSpPr>
        <p:spPr>
          <a:xfrm>
            <a:off x="768350" y="3325813"/>
            <a:ext cx="92075" cy="153987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45720" y="0"/>
                </a:moveTo>
                <a:lnTo>
                  <a:pt x="45720" y="154566"/>
                </a:lnTo>
              </a:path>
            </a:pathLst>
          </a:custGeom>
          <a:noFill/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0" name="Straight Connector 18">
            <a:extLst>
              <a:ext uri="{FF2B5EF4-FFF2-40B4-BE49-F238E27FC236}">
                <a16:creationId xmlns:a16="http://schemas.microsoft.com/office/drawing/2014/main" id="{6A84DAD5-D266-FB4F-95D8-AE9CF3F34F3A}"/>
              </a:ext>
            </a:extLst>
          </p:cNvPr>
          <p:cNvSpPr/>
          <p:nvPr/>
        </p:nvSpPr>
        <p:spPr>
          <a:xfrm>
            <a:off x="814388" y="2779713"/>
            <a:ext cx="2239962" cy="187325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2241057" y="0"/>
                </a:moveTo>
                <a:lnTo>
                  <a:pt x="2241057" y="138665"/>
                </a:lnTo>
                <a:lnTo>
                  <a:pt x="0" y="138665"/>
                </a:lnTo>
                <a:lnTo>
                  <a:pt x="0" y="187899"/>
                </a:lnTo>
              </a:path>
            </a:pathLst>
          </a:custGeom>
          <a:noFill/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1" name="Straight Connector 19">
            <a:extLst>
              <a:ext uri="{FF2B5EF4-FFF2-40B4-BE49-F238E27FC236}">
                <a16:creationId xmlns:a16="http://schemas.microsoft.com/office/drawing/2014/main" id="{B6988123-6980-9A40-AF14-5A62EB4A187E}"/>
              </a:ext>
            </a:extLst>
          </p:cNvPr>
          <p:cNvSpPr/>
          <p:nvPr/>
        </p:nvSpPr>
        <p:spPr>
          <a:xfrm>
            <a:off x="3009900" y="885826"/>
            <a:ext cx="90488" cy="155575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45720" y="0"/>
                </a:moveTo>
                <a:lnTo>
                  <a:pt x="45720" y="154566"/>
                </a:lnTo>
              </a:path>
            </a:pathLst>
          </a:custGeom>
          <a:noFill/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60430" name="Group 22">
            <a:extLst>
              <a:ext uri="{FF2B5EF4-FFF2-40B4-BE49-F238E27FC236}">
                <a16:creationId xmlns:a16="http://schemas.microsoft.com/office/drawing/2014/main" id="{4A59B807-75E4-0E45-81EB-0E816EFDBFA3}"/>
              </a:ext>
            </a:extLst>
          </p:cNvPr>
          <p:cNvGrpSpPr>
            <a:grpSpLocks/>
          </p:cNvGrpSpPr>
          <p:nvPr/>
        </p:nvGrpSpPr>
        <p:grpSpPr bwMode="auto">
          <a:xfrm>
            <a:off x="1773238" y="322814"/>
            <a:ext cx="2663825" cy="499179"/>
            <a:chOff x="1784070" y="105249"/>
            <a:chExt cx="2480817" cy="499647"/>
          </a:xfrm>
        </p:grpSpPr>
        <p:sp>
          <p:nvSpPr>
            <p:cNvPr id="92" name="Rounded Rectangle 91">
              <a:extLst>
                <a:ext uri="{FF2B5EF4-FFF2-40B4-BE49-F238E27FC236}">
                  <a16:creationId xmlns:a16="http://schemas.microsoft.com/office/drawing/2014/main" id="{162E55A6-1752-F344-9F24-CE2C01FE4464}"/>
                </a:ext>
              </a:extLst>
            </p:cNvPr>
            <p:cNvSpPr/>
            <p:nvPr/>
          </p:nvSpPr>
          <p:spPr>
            <a:xfrm>
              <a:off x="1810944" y="140911"/>
              <a:ext cx="2453943" cy="463985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93" name="Rounded Rectangle 22">
              <a:extLst>
                <a:ext uri="{FF2B5EF4-FFF2-40B4-BE49-F238E27FC236}">
                  <a16:creationId xmlns:a16="http://schemas.microsoft.com/office/drawing/2014/main" id="{BA2203B7-F6F6-4949-96FB-888B940796E5}"/>
                </a:ext>
              </a:extLst>
            </p:cNvPr>
            <p:cNvSpPr txBox="1"/>
            <p:nvPr/>
          </p:nvSpPr>
          <p:spPr>
            <a:xfrm>
              <a:off x="1784070" y="105249"/>
              <a:ext cx="2425372" cy="48534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76200" tIns="76200" rIns="76200" bIns="76200" anchor="ctr"/>
            <a:lstStyle>
              <a:lvl1pPr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Vết th</a:t>
              </a:r>
              <a:r>
                <a:rPr lang="vi-VN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ương</a:t>
              </a:r>
              <a: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bụng do bạch khí </a:t>
              </a:r>
            </a:p>
          </p:txBody>
        </p:sp>
      </p:grpSp>
      <p:grpSp>
        <p:nvGrpSpPr>
          <p:cNvPr id="60432" name="Group 24">
            <a:extLst>
              <a:ext uri="{FF2B5EF4-FFF2-40B4-BE49-F238E27FC236}">
                <a16:creationId xmlns:a16="http://schemas.microsoft.com/office/drawing/2014/main" id="{998451DA-3B8B-934E-B188-D9FF38BB202C}"/>
              </a:ext>
            </a:extLst>
          </p:cNvPr>
          <p:cNvGrpSpPr>
            <a:grpSpLocks/>
          </p:cNvGrpSpPr>
          <p:nvPr/>
        </p:nvGrpSpPr>
        <p:grpSpPr bwMode="auto">
          <a:xfrm>
            <a:off x="1773238" y="1041401"/>
            <a:ext cx="2798762" cy="1738312"/>
            <a:chOff x="1698355" y="759463"/>
            <a:chExt cx="2661964" cy="1739180"/>
          </a:xfrm>
        </p:grpSpPr>
        <p:sp>
          <p:nvSpPr>
            <p:cNvPr id="90" name="Rounded Rectangle 89">
              <a:extLst>
                <a:ext uri="{FF2B5EF4-FFF2-40B4-BE49-F238E27FC236}">
                  <a16:creationId xmlns:a16="http://schemas.microsoft.com/office/drawing/2014/main" id="{C6C87C22-DF29-E743-AF8E-FADAA6B4E56F}"/>
                </a:ext>
              </a:extLst>
            </p:cNvPr>
            <p:cNvSpPr/>
            <p:nvPr/>
          </p:nvSpPr>
          <p:spPr>
            <a:xfrm>
              <a:off x="1714963" y="759463"/>
              <a:ext cx="2645356" cy="1739180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91" name="Rounded Rectangle 25">
              <a:extLst>
                <a:ext uri="{FF2B5EF4-FFF2-40B4-BE49-F238E27FC236}">
                  <a16:creationId xmlns:a16="http://schemas.microsoft.com/office/drawing/2014/main" id="{1EDD7C9C-A88E-B64B-B63D-74B19618527E}"/>
                </a:ext>
              </a:extLst>
            </p:cNvPr>
            <p:cNvSpPr txBox="1"/>
            <p:nvPr/>
          </p:nvSpPr>
          <p:spPr>
            <a:xfrm>
              <a:off x="1698355" y="830936"/>
              <a:ext cx="2533622" cy="160735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76200" tIns="76200" rIns="76200" bIns="76200" anchor="ctr"/>
            <a:lstStyle>
              <a:lvl1pPr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Sốc</a:t>
              </a:r>
              <a:b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Thông dạ dày có máu</a:t>
              </a:r>
              <a:b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r>
                <a:rPr lang="vi-VN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ăm</a:t>
              </a:r>
              <a: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trực tràng có máu</a:t>
              </a:r>
              <a:b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Dấu viêm phúc mạc</a:t>
              </a:r>
              <a:b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FAST(+)</a:t>
              </a:r>
            </a:p>
          </p:txBody>
        </p:sp>
      </p:grpSp>
      <p:grpSp>
        <p:nvGrpSpPr>
          <p:cNvPr id="60434" name="Group 26">
            <a:extLst>
              <a:ext uri="{FF2B5EF4-FFF2-40B4-BE49-F238E27FC236}">
                <a16:creationId xmlns:a16="http://schemas.microsoft.com/office/drawing/2014/main" id="{D90A4718-6256-964F-91CC-AD33FF462087}"/>
              </a:ext>
            </a:extLst>
          </p:cNvPr>
          <p:cNvGrpSpPr>
            <a:grpSpLocks/>
          </p:cNvGrpSpPr>
          <p:nvPr/>
        </p:nvGrpSpPr>
        <p:grpSpPr bwMode="auto">
          <a:xfrm>
            <a:off x="608013" y="3024188"/>
            <a:ext cx="530225" cy="357187"/>
            <a:chOff x="531957" y="2854602"/>
            <a:chExt cx="529803" cy="357672"/>
          </a:xfrm>
        </p:grpSpPr>
        <p:sp>
          <p:nvSpPr>
            <p:cNvPr id="88" name="Rounded Rectangle 87">
              <a:extLst>
                <a:ext uri="{FF2B5EF4-FFF2-40B4-BE49-F238E27FC236}">
                  <a16:creationId xmlns:a16="http://schemas.microsoft.com/office/drawing/2014/main" id="{F611C096-0AB9-8B4A-8974-3F1CED46F6D1}"/>
                </a:ext>
              </a:extLst>
            </p:cNvPr>
            <p:cNvSpPr/>
            <p:nvPr/>
          </p:nvSpPr>
          <p:spPr>
            <a:xfrm>
              <a:off x="531957" y="2854602"/>
              <a:ext cx="529803" cy="357672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9" name="Rounded Rectangle 28">
              <a:extLst>
                <a:ext uri="{FF2B5EF4-FFF2-40B4-BE49-F238E27FC236}">
                  <a16:creationId xmlns:a16="http://schemas.microsoft.com/office/drawing/2014/main" id="{18E7559B-40F5-9848-9872-0F2565EAA14A}"/>
                </a:ext>
              </a:extLst>
            </p:cNvPr>
            <p:cNvSpPr txBox="1"/>
            <p:nvPr/>
          </p:nvSpPr>
          <p:spPr>
            <a:xfrm>
              <a:off x="543060" y="2865729"/>
              <a:ext cx="507596" cy="33541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76200" tIns="76200" rIns="76200" bIns="76200" spcCol="1270" anchor="ctr"/>
            <a:lstStyle/>
            <a:p>
              <a:pPr algn="ctr" defTabSz="889000" eaLnBrk="1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sz="2000">
                  <a:latin typeface="Arial" panose="020B0604020202020204" pitchFamily="34" charset="0"/>
                  <a:cs typeface="Arial" panose="020B0604020202020204" pitchFamily="34" charset="0"/>
                </a:rPr>
                <a:t>(+)</a:t>
              </a:r>
              <a:endParaRPr lang="en-US" sz="2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60436" name="Group 28">
            <a:extLst>
              <a:ext uri="{FF2B5EF4-FFF2-40B4-BE49-F238E27FC236}">
                <a16:creationId xmlns:a16="http://schemas.microsoft.com/office/drawing/2014/main" id="{E545960F-A1C5-B548-AC2F-44736B785D00}"/>
              </a:ext>
            </a:extLst>
          </p:cNvPr>
          <p:cNvGrpSpPr>
            <a:grpSpLocks/>
          </p:cNvGrpSpPr>
          <p:nvPr/>
        </p:nvGrpSpPr>
        <p:grpSpPr bwMode="auto">
          <a:xfrm>
            <a:off x="142875" y="3535363"/>
            <a:ext cx="1460500" cy="338137"/>
            <a:chOff x="66519" y="3366842"/>
            <a:chExt cx="1460679" cy="337478"/>
          </a:xfrm>
        </p:grpSpPr>
        <p:sp>
          <p:nvSpPr>
            <p:cNvPr id="86" name="Rounded Rectangle 85">
              <a:extLst>
                <a:ext uri="{FF2B5EF4-FFF2-40B4-BE49-F238E27FC236}">
                  <a16:creationId xmlns:a16="http://schemas.microsoft.com/office/drawing/2014/main" id="{7B85D5FF-2A39-1245-944A-EE69E27B24F5}"/>
                </a:ext>
              </a:extLst>
            </p:cNvPr>
            <p:cNvSpPr/>
            <p:nvPr/>
          </p:nvSpPr>
          <p:spPr>
            <a:xfrm>
              <a:off x="66519" y="3366842"/>
              <a:ext cx="1460679" cy="337478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7" name="Rounded Rectangle 31">
              <a:extLst>
                <a:ext uri="{FF2B5EF4-FFF2-40B4-BE49-F238E27FC236}">
                  <a16:creationId xmlns:a16="http://schemas.microsoft.com/office/drawing/2014/main" id="{82BF100C-43F7-3846-9021-382609C583BE}"/>
                </a:ext>
              </a:extLst>
            </p:cNvPr>
            <p:cNvSpPr txBox="1"/>
            <p:nvPr/>
          </p:nvSpPr>
          <p:spPr>
            <a:xfrm>
              <a:off x="76045" y="3376348"/>
              <a:ext cx="1441627" cy="31846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76200" tIns="76200" rIns="76200" bIns="76200" spcCol="1270" anchor="ctr"/>
            <a:lstStyle/>
            <a:p>
              <a:pPr algn="ctr" defTabSz="889000" eaLnBrk="1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sz="2000">
                  <a:latin typeface="Arial" panose="020B0604020202020204" pitchFamily="34" charset="0"/>
                  <a:cs typeface="Arial" panose="020B0604020202020204" pitchFamily="34" charset="0"/>
                </a:rPr>
                <a:t>Phẫu thuật</a:t>
              </a:r>
              <a:endParaRPr lang="en-US" sz="2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60438" name="Group 30">
            <a:extLst>
              <a:ext uri="{FF2B5EF4-FFF2-40B4-BE49-F238E27FC236}">
                <a16:creationId xmlns:a16="http://schemas.microsoft.com/office/drawing/2014/main" id="{7944D6FB-608C-9448-B926-12CB0B0FA5F8}"/>
              </a:ext>
            </a:extLst>
          </p:cNvPr>
          <p:cNvGrpSpPr>
            <a:grpSpLocks/>
          </p:cNvGrpSpPr>
          <p:nvPr/>
        </p:nvGrpSpPr>
        <p:grpSpPr bwMode="auto">
          <a:xfrm>
            <a:off x="5140325" y="3024188"/>
            <a:ext cx="501650" cy="360362"/>
            <a:chOff x="5064427" y="2854602"/>
            <a:chExt cx="500578" cy="360149"/>
          </a:xfrm>
        </p:grpSpPr>
        <p:sp>
          <p:nvSpPr>
            <p:cNvPr id="84" name="Rounded Rectangle 83">
              <a:extLst>
                <a:ext uri="{FF2B5EF4-FFF2-40B4-BE49-F238E27FC236}">
                  <a16:creationId xmlns:a16="http://schemas.microsoft.com/office/drawing/2014/main" id="{1FC9C1BA-E2D4-B241-AABD-7CACF6327B0C}"/>
                </a:ext>
              </a:extLst>
            </p:cNvPr>
            <p:cNvSpPr/>
            <p:nvPr/>
          </p:nvSpPr>
          <p:spPr>
            <a:xfrm>
              <a:off x="5064427" y="2854602"/>
              <a:ext cx="500578" cy="360149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5" name="Rounded Rectangle 34">
              <a:extLst>
                <a:ext uri="{FF2B5EF4-FFF2-40B4-BE49-F238E27FC236}">
                  <a16:creationId xmlns:a16="http://schemas.microsoft.com/office/drawing/2014/main" id="{80AAFC74-F728-594E-9166-5D04654F1B57}"/>
                </a:ext>
              </a:extLst>
            </p:cNvPr>
            <p:cNvSpPr txBox="1"/>
            <p:nvPr/>
          </p:nvSpPr>
          <p:spPr>
            <a:xfrm>
              <a:off x="5075516" y="2865707"/>
              <a:ext cx="478400" cy="33793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76200" tIns="76200" rIns="76200" bIns="76200" spcCol="1270" anchor="ctr"/>
            <a:lstStyle/>
            <a:p>
              <a:pPr algn="ctr" defTabSz="889000" eaLnBrk="1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sz="2000">
                  <a:latin typeface="Arial" panose="020B0604020202020204" pitchFamily="34" charset="0"/>
                  <a:cs typeface="Arial" panose="020B0604020202020204" pitchFamily="34" charset="0"/>
                </a:rPr>
                <a:t>(-)</a:t>
              </a:r>
              <a:endParaRPr lang="en-US" sz="2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60440" name="Group 32">
            <a:extLst>
              <a:ext uri="{FF2B5EF4-FFF2-40B4-BE49-F238E27FC236}">
                <a16:creationId xmlns:a16="http://schemas.microsoft.com/office/drawing/2014/main" id="{3A2B69A0-E1FA-B44B-A202-016F253EC2EA}"/>
              </a:ext>
            </a:extLst>
          </p:cNvPr>
          <p:cNvGrpSpPr>
            <a:grpSpLocks/>
          </p:cNvGrpSpPr>
          <p:nvPr/>
        </p:nvGrpSpPr>
        <p:grpSpPr bwMode="auto">
          <a:xfrm>
            <a:off x="1720850" y="3538538"/>
            <a:ext cx="2478088" cy="336550"/>
            <a:chOff x="1645301" y="3369319"/>
            <a:chExt cx="2102206" cy="337478"/>
          </a:xfrm>
        </p:grpSpPr>
        <p:sp>
          <p:nvSpPr>
            <p:cNvPr id="82" name="Rounded Rectangle 81">
              <a:extLst>
                <a:ext uri="{FF2B5EF4-FFF2-40B4-BE49-F238E27FC236}">
                  <a16:creationId xmlns:a16="http://schemas.microsoft.com/office/drawing/2014/main" id="{C9A24D80-AA4E-AF42-BE11-7E4BB2CDD73C}"/>
                </a:ext>
              </a:extLst>
            </p:cNvPr>
            <p:cNvSpPr/>
            <p:nvPr/>
          </p:nvSpPr>
          <p:spPr>
            <a:xfrm>
              <a:off x="1645301" y="3369319"/>
              <a:ext cx="2102206" cy="337478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3" name="Rounded Rectangle 37">
              <a:extLst>
                <a:ext uri="{FF2B5EF4-FFF2-40B4-BE49-F238E27FC236}">
                  <a16:creationId xmlns:a16="http://schemas.microsoft.com/office/drawing/2014/main" id="{F2B61E0A-D284-4B4B-98E5-B6B3AA16C00C}"/>
                </a:ext>
              </a:extLst>
            </p:cNvPr>
            <p:cNvSpPr txBox="1"/>
            <p:nvPr/>
          </p:nvSpPr>
          <p:spPr>
            <a:xfrm>
              <a:off x="1654728" y="3378870"/>
              <a:ext cx="2083351" cy="31837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76200" tIns="76200" rIns="76200" bIns="76200" anchor="ctr"/>
            <a:lstStyle>
              <a:lvl1pPr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Thành bụng tr</a:t>
              </a:r>
              <a:r>
                <a:rPr lang="vi-VN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ư</a:t>
              </a:r>
              <a: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ớc</a:t>
              </a:r>
            </a:p>
          </p:txBody>
        </p:sp>
      </p:grpSp>
      <p:grpSp>
        <p:nvGrpSpPr>
          <p:cNvPr id="60442" name="Group 36">
            <a:extLst>
              <a:ext uri="{FF2B5EF4-FFF2-40B4-BE49-F238E27FC236}">
                <a16:creationId xmlns:a16="http://schemas.microsoft.com/office/drawing/2014/main" id="{C0416369-F818-E747-BC1D-0CBB5A927653}"/>
              </a:ext>
            </a:extLst>
          </p:cNvPr>
          <p:cNvGrpSpPr>
            <a:grpSpLocks/>
          </p:cNvGrpSpPr>
          <p:nvPr/>
        </p:nvGrpSpPr>
        <p:grpSpPr bwMode="auto">
          <a:xfrm>
            <a:off x="1801966" y="4173538"/>
            <a:ext cx="1744663" cy="885825"/>
            <a:chOff x="7363" y="4879930"/>
            <a:chExt cx="1272805" cy="1134445"/>
          </a:xfrm>
        </p:grpSpPr>
        <p:sp>
          <p:nvSpPr>
            <p:cNvPr id="78" name="Rounded Rectangle 77">
              <a:extLst>
                <a:ext uri="{FF2B5EF4-FFF2-40B4-BE49-F238E27FC236}">
                  <a16:creationId xmlns:a16="http://schemas.microsoft.com/office/drawing/2014/main" id="{FB1D190C-60AC-3545-BCAB-2392D0F9D5AA}"/>
                </a:ext>
              </a:extLst>
            </p:cNvPr>
            <p:cNvSpPr/>
            <p:nvPr/>
          </p:nvSpPr>
          <p:spPr>
            <a:xfrm>
              <a:off x="7363" y="4898227"/>
              <a:ext cx="1272805" cy="1116148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79" name="Rounded Rectangle 43">
              <a:extLst>
                <a:ext uri="{FF2B5EF4-FFF2-40B4-BE49-F238E27FC236}">
                  <a16:creationId xmlns:a16="http://schemas.microsoft.com/office/drawing/2014/main" id="{FA21CDC2-5BEA-FD4E-87B0-8762EAA20066}"/>
                </a:ext>
              </a:extLst>
            </p:cNvPr>
            <p:cNvSpPr txBox="1"/>
            <p:nvPr/>
          </p:nvSpPr>
          <p:spPr>
            <a:xfrm>
              <a:off x="132443" y="4879930"/>
              <a:ext cx="945049" cy="95756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76200" tIns="76200" rIns="76200" bIns="76200" anchor="ctr"/>
            <a:lstStyle>
              <a:lvl1pPr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vi-VN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Thám sát vết thương</a:t>
              </a:r>
              <a:endParaRPr lang="en-US" altLang="x-none"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60444" name="Group 38">
            <a:extLst>
              <a:ext uri="{FF2B5EF4-FFF2-40B4-BE49-F238E27FC236}">
                <a16:creationId xmlns:a16="http://schemas.microsoft.com/office/drawing/2014/main" id="{2F0CCEB4-A86B-CB43-B659-3B5A3A542F26}"/>
              </a:ext>
            </a:extLst>
          </p:cNvPr>
          <p:cNvGrpSpPr>
            <a:grpSpLocks/>
          </p:cNvGrpSpPr>
          <p:nvPr/>
        </p:nvGrpSpPr>
        <p:grpSpPr bwMode="auto">
          <a:xfrm>
            <a:off x="1895475" y="5275263"/>
            <a:ext cx="1698625" cy="752475"/>
            <a:chOff x="2109394" y="4353409"/>
            <a:chExt cx="1698667" cy="752815"/>
          </a:xfrm>
        </p:grpSpPr>
        <p:sp>
          <p:nvSpPr>
            <p:cNvPr id="76" name="Rounded Rectangle 75">
              <a:extLst>
                <a:ext uri="{FF2B5EF4-FFF2-40B4-BE49-F238E27FC236}">
                  <a16:creationId xmlns:a16="http://schemas.microsoft.com/office/drawing/2014/main" id="{D108596C-97D7-954F-AB0A-C7A5443D0ECD}"/>
                </a:ext>
              </a:extLst>
            </p:cNvPr>
            <p:cNvSpPr/>
            <p:nvPr/>
          </p:nvSpPr>
          <p:spPr>
            <a:xfrm>
              <a:off x="2109394" y="4353409"/>
              <a:ext cx="1698667" cy="752815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77" name="Rounded Rectangle 46">
              <a:extLst>
                <a:ext uri="{FF2B5EF4-FFF2-40B4-BE49-F238E27FC236}">
                  <a16:creationId xmlns:a16="http://schemas.microsoft.com/office/drawing/2014/main" id="{4E29C137-6D97-1141-AF32-98D11D34B976}"/>
                </a:ext>
              </a:extLst>
            </p:cNvPr>
            <p:cNvSpPr txBox="1"/>
            <p:nvPr/>
          </p:nvSpPr>
          <p:spPr>
            <a:xfrm>
              <a:off x="2131620" y="4375644"/>
              <a:ext cx="1654216" cy="70834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76200" tIns="76200" rIns="76200" bIns="76200" anchor="ctr"/>
            <a:lstStyle>
              <a:lvl1pPr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Tổn th</a:t>
              </a:r>
              <a:r>
                <a:rPr lang="vi-VN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ương</a:t>
              </a:r>
              <a: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phúc mạc</a:t>
              </a:r>
            </a:p>
          </p:txBody>
        </p:sp>
      </p:grpSp>
      <p:grpSp>
        <p:nvGrpSpPr>
          <p:cNvPr id="60446" name="Group 42">
            <a:extLst>
              <a:ext uri="{FF2B5EF4-FFF2-40B4-BE49-F238E27FC236}">
                <a16:creationId xmlns:a16="http://schemas.microsoft.com/office/drawing/2014/main" id="{87737B34-5102-9A40-A071-5491E11F57BE}"/>
              </a:ext>
            </a:extLst>
          </p:cNvPr>
          <p:cNvGrpSpPr>
            <a:grpSpLocks/>
          </p:cNvGrpSpPr>
          <p:nvPr/>
        </p:nvGrpSpPr>
        <p:grpSpPr bwMode="auto">
          <a:xfrm>
            <a:off x="1603375" y="6400800"/>
            <a:ext cx="2138362" cy="338138"/>
            <a:chOff x="1671530" y="5395449"/>
            <a:chExt cx="1537828" cy="337478"/>
          </a:xfrm>
        </p:grpSpPr>
        <p:sp>
          <p:nvSpPr>
            <p:cNvPr id="72" name="Rounded Rectangle 71">
              <a:extLst>
                <a:ext uri="{FF2B5EF4-FFF2-40B4-BE49-F238E27FC236}">
                  <a16:creationId xmlns:a16="http://schemas.microsoft.com/office/drawing/2014/main" id="{79E77E0B-4690-6F49-B052-CA3A2CF52F73}"/>
                </a:ext>
              </a:extLst>
            </p:cNvPr>
            <p:cNvSpPr/>
            <p:nvPr/>
          </p:nvSpPr>
          <p:spPr>
            <a:xfrm>
              <a:off x="1743455" y="5395449"/>
              <a:ext cx="1366578" cy="337478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73" name="Rounded Rectangle 52">
              <a:extLst>
                <a:ext uri="{FF2B5EF4-FFF2-40B4-BE49-F238E27FC236}">
                  <a16:creationId xmlns:a16="http://schemas.microsoft.com/office/drawing/2014/main" id="{4317DD97-7153-9145-AE87-C079DD695D20}"/>
                </a:ext>
              </a:extLst>
            </p:cNvPr>
            <p:cNvSpPr txBox="1"/>
            <p:nvPr/>
          </p:nvSpPr>
          <p:spPr>
            <a:xfrm>
              <a:off x="1671530" y="5404955"/>
              <a:ext cx="1537828" cy="31846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76200" tIns="76200" rIns="76200" bIns="76200" anchor="ctr"/>
            <a:lstStyle>
              <a:lvl1pPr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Thám sát ổ bụng</a:t>
              </a:r>
            </a:p>
          </p:txBody>
        </p:sp>
      </p:grpSp>
      <p:grpSp>
        <p:nvGrpSpPr>
          <p:cNvPr id="60448" name="Group 46">
            <a:extLst>
              <a:ext uri="{FF2B5EF4-FFF2-40B4-BE49-F238E27FC236}">
                <a16:creationId xmlns:a16="http://schemas.microsoft.com/office/drawing/2014/main" id="{FB6A486F-72DC-6F42-B84B-C5D66970C642}"/>
              </a:ext>
            </a:extLst>
          </p:cNvPr>
          <p:cNvGrpSpPr>
            <a:grpSpLocks/>
          </p:cNvGrpSpPr>
          <p:nvPr/>
        </p:nvGrpSpPr>
        <p:grpSpPr bwMode="auto">
          <a:xfrm>
            <a:off x="4437063" y="3538538"/>
            <a:ext cx="1787525" cy="336550"/>
            <a:chOff x="4640634" y="3369319"/>
            <a:chExt cx="1508355" cy="337478"/>
          </a:xfrm>
        </p:grpSpPr>
        <p:sp>
          <p:nvSpPr>
            <p:cNvPr id="68" name="Rounded Rectangle 67">
              <a:extLst>
                <a:ext uri="{FF2B5EF4-FFF2-40B4-BE49-F238E27FC236}">
                  <a16:creationId xmlns:a16="http://schemas.microsoft.com/office/drawing/2014/main" id="{C0688A45-0240-D54B-BE1E-F3E205229AF7}"/>
                </a:ext>
              </a:extLst>
            </p:cNvPr>
            <p:cNvSpPr/>
            <p:nvPr/>
          </p:nvSpPr>
          <p:spPr>
            <a:xfrm>
              <a:off x="4655369" y="3369319"/>
              <a:ext cx="1493620" cy="337478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69" name="Rounded Rectangle 58">
              <a:extLst>
                <a:ext uri="{FF2B5EF4-FFF2-40B4-BE49-F238E27FC236}">
                  <a16:creationId xmlns:a16="http://schemas.microsoft.com/office/drawing/2014/main" id="{78AE56B3-B99A-A446-9961-C394325CC3D9}"/>
                </a:ext>
              </a:extLst>
            </p:cNvPr>
            <p:cNvSpPr txBox="1"/>
            <p:nvPr/>
          </p:nvSpPr>
          <p:spPr>
            <a:xfrm>
              <a:off x="4640634" y="3377278"/>
              <a:ext cx="1473526" cy="31678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76200" tIns="76200" rIns="76200" bIns="76200" spcCol="1270" anchor="ctr"/>
            <a:lstStyle/>
            <a:p>
              <a:pPr algn="ctr" defTabSz="889000" eaLnBrk="1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sz="2000" dirty="0" err="1">
                  <a:latin typeface="Arial" panose="020B0604020202020204" pitchFamily="34" charset="0"/>
                  <a:cs typeface="Arial" panose="020B0604020202020204" pitchFamily="34" charset="0"/>
                </a:rPr>
                <a:t>Ngực</a:t>
              </a:r>
              <a:r>
                <a:rPr lang="en-US" sz="2000" dirty="0">
                  <a:latin typeface="Arial" panose="020B0604020202020204" pitchFamily="34" charset="0"/>
                  <a:cs typeface="Arial" panose="020B0604020202020204" pitchFamily="34" charset="0"/>
                </a:rPr>
                <a:t> - </a:t>
              </a:r>
              <a:r>
                <a:rPr lang="en-US" sz="2000" dirty="0" err="1">
                  <a:latin typeface="Arial" panose="020B0604020202020204" pitchFamily="34" charset="0"/>
                  <a:cs typeface="Arial" panose="020B0604020202020204" pitchFamily="34" charset="0"/>
                </a:rPr>
                <a:t>bụng</a:t>
              </a:r>
              <a:endParaRPr lang="en-US" sz="2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60450" name="Group 50">
            <a:extLst>
              <a:ext uri="{FF2B5EF4-FFF2-40B4-BE49-F238E27FC236}">
                <a16:creationId xmlns:a16="http://schemas.microsoft.com/office/drawing/2014/main" id="{7195C1DD-1447-EC46-A820-1199D5893200}"/>
              </a:ext>
            </a:extLst>
          </p:cNvPr>
          <p:cNvGrpSpPr>
            <a:grpSpLocks/>
          </p:cNvGrpSpPr>
          <p:nvPr/>
        </p:nvGrpSpPr>
        <p:grpSpPr bwMode="auto">
          <a:xfrm>
            <a:off x="6659563" y="3538538"/>
            <a:ext cx="2400300" cy="336550"/>
            <a:chOff x="6583121" y="3369319"/>
            <a:chExt cx="2401010" cy="337478"/>
          </a:xfrm>
        </p:grpSpPr>
        <p:sp>
          <p:nvSpPr>
            <p:cNvPr id="64" name="Rounded Rectangle 63">
              <a:extLst>
                <a:ext uri="{FF2B5EF4-FFF2-40B4-BE49-F238E27FC236}">
                  <a16:creationId xmlns:a16="http://schemas.microsoft.com/office/drawing/2014/main" id="{E8933EB4-E7CD-724D-B219-7BBC77D322A3}"/>
                </a:ext>
              </a:extLst>
            </p:cNvPr>
            <p:cNvSpPr/>
            <p:nvPr/>
          </p:nvSpPr>
          <p:spPr>
            <a:xfrm>
              <a:off x="6583121" y="3369319"/>
              <a:ext cx="2401010" cy="337478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65" name="Rounded Rectangle 64">
              <a:extLst>
                <a:ext uri="{FF2B5EF4-FFF2-40B4-BE49-F238E27FC236}">
                  <a16:creationId xmlns:a16="http://schemas.microsoft.com/office/drawing/2014/main" id="{5A0F7441-0322-584D-B7D7-95C87B6330E2}"/>
                </a:ext>
              </a:extLst>
            </p:cNvPr>
            <p:cNvSpPr txBox="1"/>
            <p:nvPr/>
          </p:nvSpPr>
          <p:spPr>
            <a:xfrm>
              <a:off x="6592649" y="3378870"/>
              <a:ext cx="2381954" cy="31837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76200" tIns="76200" rIns="76200" bIns="76200" anchor="ctr"/>
            <a:lstStyle>
              <a:lvl1pPr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Vùng hông – l</a:t>
              </a:r>
              <a:r>
                <a:rPr lang="vi-VN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ưng</a:t>
              </a:r>
              <a:endParaRPr lang="en-US" altLang="x-none"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60452" name="Group 52">
            <a:extLst>
              <a:ext uri="{FF2B5EF4-FFF2-40B4-BE49-F238E27FC236}">
                <a16:creationId xmlns:a16="http://schemas.microsoft.com/office/drawing/2014/main" id="{C5F06021-4CF7-2643-992B-5C92FF7B04EF}"/>
              </a:ext>
            </a:extLst>
          </p:cNvPr>
          <p:cNvGrpSpPr>
            <a:grpSpLocks/>
          </p:cNvGrpSpPr>
          <p:nvPr/>
        </p:nvGrpSpPr>
        <p:grpSpPr bwMode="auto">
          <a:xfrm>
            <a:off x="6908800" y="4030663"/>
            <a:ext cx="1901825" cy="336550"/>
            <a:chOff x="6832045" y="3861364"/>
            <a:chExt cx="1903163" cy="337478"/>
          </a:xfrm>
          <a:solidFill>
            <a:schemeClr val="accent6">
              <a:lumMod val="40000"/>
              <a:lumOff val="60000"/>
            </a:schemeClr>
          </a:solidFill>
        </p:grpSpPr>
        <p:sp>
          <p:nvSpPr>
            <p:cNvPr id="62" name="Rounded Rectangle 61">
              <a:extLst>
                <a:ext uri="{FF2B5EF4-FFF2-40B4-BE49-F238E27FC236}">
                  <a16:creationId xmlns:a16="http://schemas.microsoft.com/office/drawing/2014/main" id="{8B3FEFF4-F210-0549-9505-1F541F77E0F1}"/>
                </a:ext>
              </a:extLst>
            </p:cNvPr>
            <p:cNvSpPr/>
            <p:nvPr/>
          </p:nvSpPr>
          <p:spPr>
            <a:xfrm>
              <a:off x="6832045" y="3861364"/>
              <a:ext cx="1903163" cy="337478"/>
            </a:xfrm>
            <a:prstGeom prst="roundRect">
              <a:avLst>
                <a:gd name="adj" fmla="val 10000"/>
              </a:avLst>
            </a:prstGeom>
            <a:grpFill/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63" name="Rounded Rectangle 67">
              <a:extLst>
                <a:ext uri="{FF2B5EF4-FFF2-40B4-BE49-F238E27FC236}">
                  <a16:creationId xmlns:a16="http://schemas.microsoft.com/office/drawing/2014/main" id="{D30A4090-226B-CA43-900A-4C6C9E6B4843}"/>
                </a:ext>
              </a:extLst>
            </p:cNvPr>
            <p:cNvSpPr txBox="1"/>
            <p:nvPr/>
          </p:nvSpPr>
          <p:spPr>
            <a:xfrm>
              <a:off x="6841577" y="3870915"/>
              <a:ext cx="1884100" cy="318375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76200" tIns="76200" rIns="76200" bIns="76200" anchor="ctr"/>
            <a:lstStyle>
              <a:lvl1pPr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CT ± DPL</a:t>
              </a:r>
            </a:p>
          </p:txBody>
        </p:sp>
      </p:grpSp>
      <p:grpSp>
        <p:nvGrpSpPr>
          <p:cNvPr id="60454" name="Group 54">
            <a:extLst>
              <a:ext uri="{FF2B5EF4-FFF2-40B4-BE49-F238E27FC236}">
                <a16:creationId xmlns:a16="http://schemas.microsoft.com/office/drawing/2014/main" id="{420E2273-1F21-9244-B839-434A7FFA62A2}"/>
              </a:ext>
            </a:extLst>
          </p:cNvPr>
          <p:cNvGrpSpPr>
            <a:grpSpLocks/>
          </p:cNvGrpSpPr>
          <p:nvPr/>
        </p:nvGrpSpPr>
        <p:grpSpPr bwMode="auto">
          <a:xfrm>
            <a:off x="6654800" y="4513263"/>
            <a:ext cx="1044575" cy="1360487"/>
            <a:chOff x="6644188" y="4353409"/>
            <a:chExt cx="1044157" cy="1361923"/>
          </a:xfrm>
        </p:grpSpPr>
        <p:sp>
          <p:nvSpPr>
            <p:cNvPr id="60" name="Rounded Rectangle 59">
              <a:extLst>
                <a:ext uri="{FF2B5EF4-FFF2-40B4-BE49-F238E27FC236}">
                  <a16:creationId xmlns:a16="http://schemas.microsoft.com/office/drawing/2014/main" id="{3EAD2BE8-4E7E-B14A-A0CA-7673DB4AD30D}"/>
                </a:ext>
              </a:extLst>
            </p:cNvPr>
            <p:cNvSpPr/>
            <p:nvPr/>
          </p:nvSpPr>
          <p:spPr>
            <a:xfrm>
              <a:off x="6644188" y="4353409"/>
              <a:ext cx="1044157" cy="1361923"/>
            </a:xfrm>
            <a:prstGeom prst="roundRect">
              <a:avLst>
                <a:gd name="adj" fmla="val 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61" name="Rounded Rectangle 70">
              <a:extLst>
                <a:ext uri="{FF2B5EF4-FFF2-40B4-BE49-F238E27FC236}">
                  <a16:creationId xmlns:a16="http://schemas.microsoft.com/office/drawing/2014/main" id="{E1C98E2F-B27F-6A43-854A-DE46AC6A65DA}"/>
                </a:ext>
              </a:extLst>
            </p:cNvPr>
            <p:cNvSpPr txBox="1"/>
            <p:nvPr/>
          </p:nvSpPr>
          <p:spPr>
            <a:xfrm>
              <a:off x="6648949" y="4399495"/>
              <a:ext cx="982269" cy="129994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76200" tIns="76200" rIns="76200" bIns="76200" anchor="ctr"/>
            <a:lstStyle>
              <a:lvl1pPr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(+) </a:t>
              </a:r>
              <a:r>
                <a:rPr lang="vi-VN" altLang="x-none" sz="20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Thám sát ổ bụng</a:t>
              </a:r>
              <a:endParaRPr lang="en-US" altLang="x-none" sz="20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60456" name="Group 56">
            <a:extLst>
              <a:ext uri="{FF2B5EF4-FFF2-40B4-BE49-F238E27FC236}">
                <a16:creationId xmlns:a16="http://schemas.microsoft.com/office/drawing/2014/main" id="{44175A2E-A519-BC4C-9C8F-DE820F9E01E1}"/>
              </a:ext>
            </a:extLst>
          </p:cNvPr>
          <p:cNvGrpSpPr>
            <a:grpSpLocks/>
          </p:cNvGrpSpPr>
          <p:nvPr/>
        </p:nvGrpSpPr>
        <p:grpSpPr bwMode="auto">
          <a:xfrm>
            <a:off x="7705725" y="4538663"/>
            <a:ext cx="1427163" cy="2008187"/>
            <a:chOff x="7795407" y="4353409"/>
            <a:chExt cx="1127657" cy="2008345"/>
          </a:xfrm>
        </p:grpSpPr>
        <p:sp>
          <p:nvSpPr>
            <p:cNvPr id="58" name="Rounded Rectangle 57">
              <a:extLst>
                <a:ext uri="{FF2B5EF4-FFF2-40B4-BE49-F238E27FC236}">
                  <a16:creationId xmlns:a16="http://schemas.microsoft.com/office/drawing/2014/main" id="{D2C1AB83-81E7-5844-AF2A-8054313A3786}"/>
                </a:ext>
              </a:extLst>
            </p:cNvPr>
            <p:cNvSpPr/>
            <p:nvPr/>
          </p:nvSpPr>
          <p:spPr>
            <a:xfrm>
              <a:off x="7806697" y="4353409"/>
              <a:ext cx="1116367" cy="2008345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59" name="Rounded Rectangle 73">
              <a:extLst>
                <a:ext uri="{FF2B5EF4-FFF2-40B4-BE49-F238E27FC236}">
                  <a16:creationId xmlns:a16="http://schemas.microsoft.com/office/drawing/2014/main" id="{945DC85D-70A3-CA44-AAC5-E45598D4BB2B}"/>
                </a:ext>
              </a:extLst>
            </p:cNvPr>
            <p:cNvSpPr txBox="1"/>
            <p:nvPr/>
          </p:nvSpPr>
          <p:spPr>
            <a:xfrm>
              <a:off x="7795407" y="4594728"/>
              <a:ext cx="1116367" cy="152570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76200" tIns="76200" rIns="76200" bIns="76200" anchor="ctr"/>
            <a:lstStyle>
              <a:lvl1pPr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 defTabSz="8890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8890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x-none" sz="2000" dirty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(-) </a:t>
              </a:r>
            </a:p>
            <a:p>
              <a:pPr algn="ctr" eaLnBrk="1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x-none" sz="2000" b="1" dirty="0" err="1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theo</a:t>
              </a:r>
              <a:r>
                <a:rPr lang="en-US" altLang="x-none" sz="2000" b="1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altLang="x-none" sz="2000" b="1" dirty="0" err="1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dõi</a:t>
              </a:r>
              <a:r>
                <a:rPr lang="en-US" altLang="x-none" sz="2000" b="1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24h </a:t>
              </a:r>
              <a:r>
                <a:rPr lang="vi-VN" altLang="x-none" sz="2000" dirty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đ</a:t>
              </a:r>
              <a:r>
                <a:rPr lang="en-US" altLang="x-none" sz="2000" dirty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ể </a:t>
              </a:r>
              <a:r>
                <a:rPr lang="en-US" altLang="x-none" sz="2000" dirty="0" err="1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loại</a:t>
              </a:r>
              <a:r>
                <a:rPr lang="en-US" altLang="x-none" sz="2000" dirty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altLang="x-none" sz="2000" dirty="0" err="1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trừ</a:t>
              </a:r>
              <a:r>
                <a:rPr lang="en-US" altLang="x-none" sz="2000" dirty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altLang="x-none" sz="2000" dirty="0" err="1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tổn</a:t>
              </a:r>
              <a:r>
                <a:rPr lang="en-US" altLang="x-none" sz="2000" dirty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altLang="x-none" sz="2000" dirty="0" err="1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r>
                <a:rPr lang="vi-VN" altLang="x-none" sz="2000" dirty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ương</a:t>
              </a:r>
              <a:r>
                <a:rPr lang="en-US" altLang="x-none" sz="2000" dirty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altLang="x-none" sz="2000" dirty="0" err="1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tạng</a:t>
              </a:r>
              <a:r>
                <a:rPr lang="en-US" altLang="x-none" sz="2000" dirty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altLang="x-none" sz="2000" dirty="0" err="1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rỗng</a:t>
              </a:r>
              <a:endParaRPr lang="en-US" altLang="x-none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D73523E1-9D5D-C845-A49D-CD7AC31AA42B}"/>
              </a:ext>
            </a:extLst>
          </p:cNvPr>
          <p:cNvCxnSpPr>
            <a:cxnSpLocks/>
          </p:cNvCxnSpPr>
          <p:nvPr/>
        </p:nvCxnSpPr>
        <p:spPr bwMode="auto">
          <a:xfrm flipH="1">
            <a:off x="2590800" y="3873500"/>
            <a:ext cx="0" cy="30162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12AB6625-1547-EE40-826F-BE85BA3CF863}"/>
              </a:ext>
            </a:extLst>
          </p:cNvPr>
          <p:cNvCxnSpPr>
            <a:cxnSpLocks/>
          </p:cNvCxnSpPr>
          <p:nvPr/>
        </p:nvCxnSpPr>
        <p:spPr bwMode="auto">
          <a:xfrm>
            <a:off x="2667000" y="6042025"/>
            <a:ext cx="0" cy="334963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EC2C855B-D417-D44A-8FE5-A268D9934560}"/>
              </a:ext>
            </a:extLst>
          </p:cNvPr>
          <p:cNvCxnSpPr>
            <a:cxnSpLocks/>
            <a:stCxn id="69" idx="2"/>
          </p:cNvCxnSpPr>
          <p:nvPr/>
        </p:nvCxnSpPr>
        <p:spPr bwMode="auto">
          <a:xfrm>
            <a:off x="5310188" y="3863975"/>
            <a:ext cx="142875" cy="3111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BF34E604-4A38-C948-B318-9288EC03B721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5478463" y="4159250"/>
            <a:ext cx="1370012" cy="190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sp>
        <p:nvSpPr>
          <p:cNvPr id="60461" name="TextBox 111">
            <a:extLst>
              <a:ext uri="{FF2B5EF4-FFF2-40B4-BE49-F238E27FC236}">
                <a16:creationId xmlns:a16="http://schemas.microsoft.com/office/drawing/2014/main" id="{652E37E0-CCE4-BA41-BF01-751AD778A4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81400" y="5387975"/>
            <a:ext cx="5080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x-none" altLang="x-none" sz="1800">
                <a:latin typeface="Arial" panose="020B0604020202020204" pitchFamily="34" charset="0"/>
                <a:cs typeface="Arial" panose="020B0604020202020204" pitchFamily="34" charset="0"/>
              </a:rPr>
              <a:t>(-)</a:t>
            </a:r>
          </a:p>
        </p:txBody>
      </p:sp>
      <p:sp>
        <p:nvSpPr>
          <p:cNvPr id="60462" name="TextBox 112">
            <a:extLst>
              <a:ext uri="{FF2B5EF4-FFF2-40B4-BE49-F238E27FC236}">
                <a16:creationId xmlns:a16="http://schemas.microsoft.com/office/drawing/2014/main" id="{89BD10EB-1B84-DF4D-921D-319C882CAF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33600" y="6051550"/>
            <a:ext cx="50800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x-none" altLang="x-none" sz="1800">
                <a:latin typeface="Arial" panose="020B0604020202020204" pitchFamily="34" charset="0"/>
                <a:cs typeface="Arial" panose="020B0604020202020204" pitchFamily="34" charset="0"/>
              </a:rPr>
              <a:t>(+)</a:t>
            </a:r>
          </a:p>
        </p:txBody>
      </p:sp>
      <p:grpSp>
        <p:nvGrpSpPr>
          <p:cNvPr id="60463" name="Group 113">
            <a:extLst>
              <a:ext uri="{FF2B5EF4-FFF2-40B4-BE49-F238E27FC236}">
                <a16:creationId xmlns:a16="http://schemas.microsoft.com/office/drawing/2014/main" id="{0E009396-5969-D343-A1EE-58612927C117}"/>
              </a:ext>
            </a:extLst>
          </p:cNvPr>
          <p:cNvGrpSpPr>
            <a:grpSpLocks/>
          </p:cNvGrpSpPr>
          <p:nvPr/>
        </p:nvGrpSpPr>
        <p:grpSpPr bwMode="auto">
          <a:xfrm>
            <a:off x="4022725" y="5600700"/>
            <a:ext cx="2054225" cy="338138"/>
            <a:chOff x="2088698" y="5355764"/>
            <a:chExt cx="1557596" cy="337478"/>
          </a:xfrm>
        </p:grpSpPr>
        <p:sp>
          <p:nvSpPr>
            <p:cNvPr id="115" name="Rounded Rectangle 114">
              <a:extLst>
                <a:ext uri="{FF2B5EF4-FFF2-40B4-BE49-F238E27FC236}">
                  <a16:creationId xmlns:a16="http://schemas.microsoft.com/office/drawing/2014/main" id="{FE27D01F-A246-AD4B-B271-1C8D7ED02704}"/>
                </a:ext>
              </a:extLst>
            </p:cNvPr>
            <p:cNvSpPr/>
            <p:nvPr/>
          </p:nvSpPr>
          <p:spPr>
            <a:xfrm>
              <a:off x="2088698" y="5355764"/>
              <a:ext cx="1557596" cy="337478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16" name="Rounded Rectangle 52">
              <a:extLst>
                <a:ext uri="{FF2B5EF4-FFF2-40B4-BE49-F238E27FC236}">
                  <a16:creationId xmlns:a16="http://schemas.microsoft.com/office/drawing/2014/main" id="{8F5C0C95-F2DA-4C47-9F7C-CCBDEA01AB01}"/>
                </a:ext>
              </a:extLst>
            </p:cNvPr>
            <p:cNvSpPr txBox="1"/>
            <p:nvPr/>
          </p:nvSpPr>
          <p:spPr>
            <a:xfrm>
              <a:off x="2248791" y="5366855"/>
              <a:ext cx="1130280" cy="29153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76200" tIns="76200" rIns="76200" bIns="76200" spcCol="1270" anchor="ctr"/>
            <a:lstStyle/>
            <a:p>
              <a:pPr algn="ctr" defTabSz="889000" eaLnBrk="1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sz="2000" dirty="0">
                  <a:latin typeface="Arial" panose="020B0604020202020204" pitchFamily="34" charset="0"/>
                  <a:cs typeface="Arial" panose="020B0604020202020204" pitchFamily="34" charset="0"/>
                </a:rPr>
                <a:t>Theo </a:t>
              </a:r>
              <a:r>
                <a:rPr lang="en-US" sz="2000" dirty="0" err="1">
                  <a:latin typeface="Arial" panose="020B0604020202020204" pitchFamily="34" charset="0"/>
                  <a:cs typeface="Arial" panose="020B0604020202020204" pitchFamily="34" charset="0"/>
                </a:rPr>
                <a:t>dõi</a:t>
              </a:r>
              <a:endParaRPr lang="en-US" sz="2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26FBEDDE-0F83-2842-99D8-90DC918B5400}"/>
              </a:ext>
            </a:extLst>
          </p:cNvPr>
          <p:cNvCxnSpPr>
            <a:cxnSpLocks/>
          </p:cNvCxnSpPr>
          <p:nvPr/>
        </p:nvCxnSpPr>
        <p:spPr bwMode="auto">
          <a:xfrm>
            <a:off x="3594100" y="5791200"/>
            <a:ext cx="3683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E91E28CF-118C-FF45-A1AD-381923D64CDD}"/>
              </a:ext>
            </a:extLst>
          </p:cNvPr>
          <p:cNvCxnSpPr>
            <a:cxnSpLocks/>
          </p:cNvCxnSpPr>
          <p:nvPr/>
        </p:nvCxnSpPr>
        <p:spPr bwMode="auto">
          <a:xfrm flipH="1">
            <a:off x="2667000" y="5033963"/>
            <a:ext cx="0" cy="223837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pic>
        <p:nvPicPr>
          <p:cNvPr id="81" name="Picture 80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Title 1">
            <a:extLst>
              <a:ext uri="{FF2B5EF4-FFF2-40B4-BE49-F238E27FC236}">
                <a16:creationId xmlns:a16="http://schemas.microsoft.com/office/drawing/2014/main" id="{CA9A497B-9A85-6D44-89A2-6616C3EF8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09600"/>
            <a:ext cx="8229600" cy="1066800"/>
          </a:xfrm>
        </p:spPr>
        <p:txBody>
          <a:bodyPr/>
          <a:lstStyle/>
          <a:p>
            <a:pPr eaLnBrk="1" hangingPunct="1"/>
            <a:r>
              <a:rPr lang="vi-VN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THÁM SÁT Ổ BỤNG</a:t>
            </a:r>
          </a:p>
        </p:txBody>
      </p:sp>
      <p:sp>
        <p:nvSpPr>
          <p:cNvPr id="61442" name="Content Placeholder 2">
            <a:extLst>
              <a:ext uri="{FF2B5EF4-FFF2-40B4-BE49-F238E27FC236}">
                <a16:creationId xmlns:a16="http://schemas.microsoft.com/office/drawing/2014/main" id="{0FF6AEA3-9D8C-1E4A-82CE-6DDBD3A3EB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1901825"/>
            <a:ext cx="8229600" cy="4324350"/>
          </a:xfrm>
        </p:spPr>
        <p:txBody>
          <a:bodyPr/>
          <a:lstStyle/>
          <a:p>
            <a:pPr marL="623888" indent="-514350" eaLnBrk="1" hangingPunct="1">
              <a:lnSpc>
                <a:spcPct val="150000"/>
              </a:lnSpc>
              <a:spcBef>
                <a:spcPct val="0"/>
              </a:spcBef>
              <a:buClr>
                <a:schemeClr val="tx1"/>
              </a:buClr>
              <a:buFont typeface="Calibri" panose="020F0502020204030204" pitchFamily="34" charset="0"/>
              <a:buAutoNum type="arabicPeriod"/>
            </a:pPr>
            <a:r>
              <a:rPr lang="vi-VN" altLang="x-none" sz="2600" dirty="0">
                <a:ea typeface="ＭＳ Ｐゴシック" panose="020B0600070205080204" pitchFamily="34" charset="-128"/>
                <a:cs typeface="Arial" panose="020B0604020202020204" pitchFamily="34" charset="0"/>
              </a:rPr>
              <a:t>Mổ mở</a:t>
            </a:r>
          </a:p>
          <a:p>
            <a:pPr marL="623888" indent="-514350" eaLnBrk="1" hangingPunct="1">
              <a:lnSpc>
                <a:spcPct val="150000"/>
              </a:lnSpc>
              <a:spcBef>
                <a:spcPct val="0"/>
              </a:spcBef>
              <a:buClr>
                <a:schemeClr val="tx1"/>
              </a:buClr>
              <a:buFont typeface="Calibri" panose="020F0502020204030204" pitchFamily="34" charset="0"/>
              <a:buAutoNum type="arabicPeriod"/>
            </a:pPr>
            <a:r>
              <a:rPr lang="vi-VN" altLang="x-none" sz="2600" dirty="0" err="1">
                <a:ea typeface="ＭＳ Ｐゴシック" panose="020B0600070205080204" pitchFamily="34" charset="-128"/>
                <a:cs typeface="Arial" panose="020B0604020202020204" pitchFamily="34" charset="0"/>
              </a:rPr>
              <a:t>Mổ</a:t>
            </a:r>
            <a:r>
              <a:rPr lang="vi-VN" altLang="x-none" sz="2600" dirty="0"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vi-VN" altLang="x-none" sz="2600" dirty="0" err="1">
                <a:ea typeface="ＭＳ Ｐゴシック" panose="020B0600070205080204" pitchFamily="34" charset="-128"/>
                <a:cs typeface="Arial" panose="020B0604020202020204" pitchFamily="34" charset="0"/>
              </a:rPr>
              <a:t>nội</a:t>
            </a:r>
            <a:r>
              <a:rPr lang="vi-VN" altLang="x-none" sz="2600" dirty="0">
                <a:ea typeface="ＭＳ Ｐゴシック" panose="020B0600070205080204" pitchFamily="34" charset="-128"/>
                <a:cs typeface="Arial" panose="020B0604020202020204" pitchFamily="34" charset="0"/>
              </a:rPr>
              <a:t> soi</a:t>
            </a:r>
          </a:p>
          <a:p>
            <a:pPr marL="666750" lvl="2" indent="0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vi-VN" altLang="x-none" sz="2200" dirty="0">
                <a:ea typeface="ＭＳ Ｐゴシック" panose="020B0600070205080204" pitchFamily="34" charset="-128"/>
                <a:cs typeface="Arial" panose="020B0604020202020204" pitchFamily="34" charset="0"/>
              </a:rPr>
              <a:t>BN có huyết động ổn định.</a:t>
            </a:r>
          </a:p>
          <a:p>
            <a:pPr marL="666750" lvl="2" indent="0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vi-VN" altLang="x-none" sz="2200" dirty="0">
                <a:ea typeface="ＭＳ Ｐゴシック" panose="020B0600070205080204" pitchFamily="34" charset="-128"/>
                <a:cs typeface="Arial" panose="020B0604020202020204" pitchFamily="34" charset="0"/>
              </a:rPr>
              <a:t>Có đầy đủ trang thiết bị và kinh nghiệm PTNS.</a:t>
            </a:r>
          </a:p>
          <a:p>
            <a:pPr marL="623888" indent="-514350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vi-VN" altLang="x-none" sz="2600" dirty="0">
              <a:ea typeface="ＭＳ Ｐゴシック" panose="020B0600070205080204" pitchFamily="34" charset="-128"/>
              <a:cs typeface="Arial" panose="020B0604020202020204" pitchFamily="34" charset="0"/>
            </a:endParaRPr>
          </a:p>
          <a:p>
            <a:pPr marL="623888" indent="-514350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vi-VN" altLang="x-none" sz="2600" dirty="0">
                <a:solidFill>
                  <a:srgbClr val="FF0000"/>
                </a:solidFill>
                <a:ea typeface="ＭＳ Ｐゴシック" panose="020B0600070205080204" pitchFamily="34" charset="-128"/>
                <a:cs typeface="Arial" panose="020B0604020202020204" pitchFamily="34" charset="0"/>
              </a:rPr>
              <a:t>Ghi nhớ: Nguyên tắc 2N khi thám sát thấy có tổn thương tạng rỗng</a:t>
            </a:r>
          </a:p>
          <a:p>
            <a:pPr marL="623888" indent="-514350" eaLnBrk="1" hangingPunct="1">
              <a:buFont typeface="Arial" panose="020B0604020202020204" pitchFamily="34" charset="0"/>
              <a:buNone/>
            </a:pPr>
            <a:endParaRPr lang="vi-VN" altLang="x-none" dirty="0"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61443" name="Slide Number Placeholder 3">
            <a:extLst>
              <a:ext uri="{FF2B5EF4-FFF2-40B4-BE49-F238E27FC236}">
                <a16:creationId xmlns:a16="http://schemas.microsoft.com/office/drawing/2014/main" id="{A60A57C0-2FB6-F44E-9F7C-9363ADD285B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829BA724-1B38-504D-A927-AB6BC786AAED}" type="slidenum">
              <a:rPr lang="en-US" altLang="x-none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45</a:t>
            </a:fld>
            <a:endParaRPr lang="en-US" altLang="x-none" sz="1200">
              <a:solidFill>
                <a:srgbClr val="898989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Title 1">
            <a:extLst>
              <a:ext uri="{FF2B5EF4-FFF2-40B4-BE49-F238E27FC236}">
                <a16:creationId xmlns:a16="http://schemas.microsoft.com/office/drawing/2014/main" id="{B42D188B-B2D6-ED43-BB74-72B7868B9F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Vỡ lách</a:t>
            </a:r>
          </a:p>
        </p:txBody>
      </p:sp>
      <p:pic>
        <p:nvPicPr>
          <p:cNvPr id="38914" name="Picture 4" descr="5514647711_d23368aaaf_b.jpg">
            <a:extLst>
              <a:ext uri="{FF2B5EF4-FFF2-40B4-BE49-F238E27FC236}">
                <a16:creationId xmlns:a16="http://schemas.microsoft.com/office/drawing/2014/main" id="{B1A0761A-D091-4C4C-8AFB-45CF445B47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3150" y="1417638"/>
            <a:ext cx="6850063" cy="5137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31986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Title 1">
            <a:extLst>
              <a:ext uri="{FF2B5EF4-FFF2-40B4-BE49-F238E27FC236}">
                <a16:creationId xmlns:a16="http://schemas.microsoft.com/office/drawing/2014/main" id="{5511B445-6AE2-E54A-B23F-6DF042040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Vỡ gan</a:t>
            </a:r>
          </a:p>
        </p:txBody>
      </p:sp>
      <p:pic>
        <p:nvPicPr>
          <p:cNvPr id="41986" name="Picture 3" descr="Exploration-was-done-revealing-shuttered-liver-with-necrotic-tissues-Non-anatomical_W640.jpg">
            <a:extLst>
              <a:ext uri="{FF2B5EF4-FFF2-40B4-BE49-F238E27FC236}">
                <a16:creationId xmlns:a16="http://schemas.microsoft.com/office/drawing/2014/main" id="{DFCF41AA-2DFF-7B48-B5E0-7A25C0518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3975" y="1417638"/>
            <a:ext cx="6045200" cy="4430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36410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Title 1">
            <a:extLst>
              <a:ext uri="{FF2B5EF4-FFF2-40B4-BE49-F238E27FC236}">
                <a16:creationId xmlns:a16="http://schemas.microsoft.com/office/drawing/2014/main" id="{2997F07E-D2BE-854A-BFA0-780C8CC71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8750" y="274638"/>
            <a:ext cx="7248049" cy="1143000"/>
          </a:xfrm>
        </p:spPr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Chấn thương đứt ngang thân tuỵ</a:t>
            </a:r>
          </a:p>
        </p:txBody>
      </p:sp>
      <p:pic>
        <p:nvPicPr>
          <p:cNvPr id="45058" name="Picture 3">
            <a:extLst>
              <a:ext uri="{FF2B5EF4-FFF2-40B4-BE49-F238E27FC236}">
                <a16:creationId xmlns:a16="http://schemas.microsoft.com/office/drawing/2014/main" id="{B9F9572E-84CF-7A46-8D76-528F4663DD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063" y="1417638"/>
            <a:ext cx="6873875" cy="5121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76369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Title 1">
            <a:extLst>
              <a:ext uri="{FF2B5EF4-FFF2-40B4-BE49-F238E27FC236}">
                <a16:creationId xmlns:a16="http://schemas.microsoft.com/office/drawing/2014/main" id="{2997F07E-D2BE-854A-BFA0-780C8CC71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8750" y="274638"/>
            <a:ext cx="7248049" cy="1143000"/>
          </a:xfrm>
        </p:spPr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Vỡ ruột non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  <p:pic>
        <p:nvPicPr>
          <p:cNvPr id="2" name="Picture 1" descr="lightbox_f2e64240bbfc11e9bf2a4b9a049a6163-horse-bowel-1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95" b="21300"/>
          <a:stretch/>
        </p:blipFill>
        <p:spPr>
          <a:xfrm>
            <a:off x="1168400" y="1693240"/>
            <a:ext cx="6460143" cy="4641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5627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Title 1">
            <a:extLst>
              <a:ext uri="{FF2B5EF4-FFF2-40B4-BE49-F238E27FC236}">
                <a16:creationId xmlns:a16="http://schemas.microsoft.com/office/drawing/2014/main" id="{6D1FB716-7633-C14D-B092-738006D874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09612"/>
          </a:xfrm>
        </p:spPr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Nguyên nhân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A45084-4260-5E48-A836-CB89514EA9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82943"/>
            <a:ext cx="3924300" cy="4549225"/>
          </a:xfrm>
        </p:spPr>
        <p:txBody>
          <a:bodyPr>
            <a:normAutofit/>
          </a:bodyPr>
          <a:lstStyle/>
          <a:p>
            <a:pPr marL="0" indent="0" algn="ctr" eaLnBrk="1" hangingPunct="1">
              <a:lnSpc>
                <a:spcPct val="150000"/>
              </a:lnSpc>
              <a:buFont typeface="Arial" panose="020B0604020202020204" pitchFamily="34" charset="0"/>
              <a:buNone/>
              <a:defRPr/>
            </a:pPr>
            <a:r>
              <a:rPr lang="en-US" altLang="x-none" sz="2400" b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Chấn</a:t>
            </a:r>
            <a:r>
              <a:rPr lang="en-US" altLang="x-none" sz="2400" b="1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thương</a:t>
            </a:r>
            <a:r>
              <a:rPr lang="en-US" altLang="x-none" sz="2400" b="1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bụng</a:t>
            </a:r>
            <a:r>
              <a:rPr lang="en-US" altLang="x-none" sz="2400" b="1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kín</a:t>
            </a:r>
            <a:endParaRPr lang="en-US" altLang="x-none" sz="2400" b="1" dirty="0">
              <a:solidFill>
                <a:srgbClr val="0000FF"/>
              </a:solidFill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buFont typeface="Wingdings" pitchFamily="2" charset="2"/>
              <a:buChar char="Ø"/>
              <a:defRPr/>
            </a:pPr>
            <a:r>
              <a:rPr lang="en-US" altLang="x-none" sz="2400" dirty="0">
                <a:ea typeface="ＭＳ Ｐゴシック" panose="020B0600070205080204" pitchFamily="34" charset="-128"/>
              </a:rPr>
              <a:t>Tai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nạn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giao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thông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buFont typeface="Wingdings" pitchFamily="2" charset="2"/>
              <a:buChar char="Ø"/>
              <a:defRPr/>
            </a:pPr>
            <a:r>
              <a:rPr lang="en-US" altLang="x-none" sz="2400" dirty="0">
                <a:ea typeface="ＭＳ Ｐゴシック" panose="020B0600070205080204" pitchFamily="34" charset="-128"/>
              </a:rPr>
              <a:t>Tai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nạn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lao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động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buFont typeface="Wingdings" pitchFamily="2" charset="2"/>
              <a:buChar char="Ø"/>
              <a:defRPr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Tại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nạn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sinh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hoạt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buFont typeface="Wingdings" pitchFamily="2" charset="2"/>
              <a:buChar char="Ø"/>
              <a:defRPr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Tại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nạn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thể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thao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buFont typeface="Wingdings" pitchFamily="2" charset="2"/>
              <a:buChar char="Ø"/>
              <a:defRPr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Thiên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tai</a:t>
            </a:r>
            <a:r>
              <a:rPr lang="is-IS" altLang="x-none" sz="2400" dirty="0">
                <a:ea typeface="ＭＳ Ｐゴシック" panose="020B0600070205080204" pitchFamily="34" charset="-128"/>
              </a:rPr>
              <a:t>…</a:t>
            </a:r>
            <a:endParaRPr lang="en-US" altLang="x-none" sz="2400" dirty="0">
              <a:ea typeface="ＭＳ Ｐゴシック" panose="020B0600070205080204" pitchFamily="34" charset="-128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B29EBC3-8FF3-4A4E-B0B1-CDE055472574}"/>
              </a:ext>
            </a:extLst>
          </p:cNvPr>
          <p:cNvSpPr txBox="1">
            <a:spLocks/>
          </p:cNvSpPr>
          <p:nvPr/>
        </p:nvSpPr>
        <p:spPr>
          <a:xfrm>
            <a:off x="4381499" y="1489511"/>
            <a:ext cx="4494115" cy="4769430"/>
          </a:xfrm>
          <a:prstGeom prst="rect">
            <a:avLst/>
          </a:prstGeom>
        </p:spPr>
        <p:txBody>
          <a:bodyPr>
            <a:norm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lnSpc>
                <a:spcPct val="150000"/>
              </a:lnSpc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r>
              <a:rPr lang="en-US" altLang="x-none" b="1" dirty="0" err="1">
                <a:solidFill>
                  <a:srgbClr val="0000FF"/>
                </a:solidFill>
              </a:rPr>
              <a:t>Vết</a:t>
            </a:r>
            <a:r>
              <a:rPr lang="en-US" altLang="x-none" b="1" dirty="0">
                <a:solidFill>
                  <a:srgbClr val="0000FF"/>
                </a:solidFill>
              </a:rPr>
              <a:t> </a:t>
            </a:r>
            <a:r>
              <a:rPr lang="en-US" altLang="x-none" b="1" dirty="0" err="1">
                <a:solidFill>
                  <a:srgbClr val="0000FF"/>
                </a:solidFill>
              </a:rPr>
              <a:t>thương</a:t>
            </a:r>
            <a:r>
              <a:rPr lang="en-US" altLang="x-none" b="1" dirty="0">
                <a:solidFill>
                  <a:srgbClr val="0000FF"/>
                </a:solidFill>
              </a:rPr>
              <a:t> </a:t>
            </a:r>
            <a:r>
              <a:rPr lang="en-US" altLang="x-none" b="1" dirty="0" err="1">
                <a:solidFill>
                  <a:srgbClr val="0000FF"/>
                </a:solidFill>
              </a:rPr>
              <a:t>bụng</a:t>
            </a:r>
            <a:endParaRPr lang="en-US" altLang="x-none" b="1" dirty="0">
              <a:solidFill>
                <a:srgbClr val="0000FF"/>
              </a:solidFill>
            </a:endParaRPr>
          </a:p>
          <a:p>
            <a:pPr marL="342900" indent="-342900" eaLnBrk="1" hangingPunct="1">
              <a:lnSpc>
                <a:spcPct val="150000"/>
              </a:lnSpc>
              <a:spcBef>
                <a:spcPct val="20000"/>
              </a:spcBef>
              <a:buFont typeface="Wingdings" pitchFamily="2" charset="2"/>
              <a:buChar char="Ø"/>
              <a:defRPr/>
            </a:pPr>
            <a:r>
              <a:rPr lang="en-US" altLang="x-none" dirty="0"/>
              <a:t>Do </a:t>
            </a:r>
            <a:r>
              <a:rPr lang="en-US" altLang="x-none" dirty="0" err="1"/>
              <a:t>bạch</a:t>
            </a:r>
            <a:r>
              <a:rPr lang="en-US" altLang="x-none" dirty="0"/>
              <a:t> </a:t>
            </a:r>
            <a:r>
              <a:rPr lang="en-US" altLang="x-none" dirty="0" err="1"/>
              <a:t>khí</a:t>
            </a:r>
            <a:r>
              <a:rPr lang="en-US" altLang="x-none" dirty="0"/>
              <a:t>: </a:t>
            </a:r>
            <a:r>
              <a:rPr lang="en-US" altLang="x-none" dirty="0" err="1"/>
              <a:t>dao</a:t>
            </a:r>
            <a:r>
              <a:rPr lang="en-US" altLang="x-none" dirty="0"/>
              <a:t>, </a:t>
            </a:r>
            <a:r>
              <a:rPr lang="en-US" altLang="x-none" dirty="0" err="1"/>
              <a:t>kéo</a:t>
            </a:r>
            <a:r>
              <a:rPr lang="en-US" altLang="x-none" dirty="0"/>
              <a:t>, </a:t>
            </a:r>
            <a:r>
              <a:rPr lang="en-US" altLang="x-none" dirty="0" err="1"/>
              <a:t>kiếm</a:t>
            </a:r>
            <a:r>
              <a:rPr lang="en-US" altLang="x-none" dirty="0"/>
              <a:t>, </a:t>
            </a:r>
            <a:r>
              <a:rPr lang="en-US" altLang="x-none" dirty="0" err="1"/>
              <a:t>mã</a:t>
            </a:r>
            <a:r>
              <a:rPr lang="en-US" altLang="x-none" dirty="0"/>
              <a:t> </a:t>
            </a:r>
            <a:r>
              <a:rPr lang="en-US" altLang="x-none" dirty="0" err="1"/>
              <a:t>tấu</a:t>
            </a:r>
            <a:r>
              <a:rPr lang="is-IS" altLang="x-none" dirty="0"/>
              <a:t>…</a:t>
            </a:r>
            <a:endParaRPr lang="en-US" altLang="x-none" dirty="0"/>
          </a:p>
          <a:p>
            <a:pPr marL="342900" indent="-342900" eaLnBrk="1" hangingPunct="1">
              <a:lnSpc>
                <a:spcPct val="150000"/>
              </a:lnSpc>
              <a:spcBef>
                <a:spcPct val="20000"/>
              </a:spcBef>
              <a:buFont typeface="Wingdings" pitchFamily="2" charset="2"/>
              <a:buChar char="Ø"/>
              <a:defRPr/>
            </a:pPr>
            <a:r>
              <a:rPr lang="en-US" altLang="x-none" dirty="0"/>
              <a:t>Do </a:t>
            </a:r>
            <a:r>
              <a:rPr lang="en-US" altLang="x-none" dirty="0" err="1"/>
              <a:t>hoả</a:t>
            </a:r>
            <a:r>
              <a:rPr lang="en-US" altLang="x-none" dirty="0"/>
              <a:t> </a:t>
            </a:r>
            <a:r>
              <a:rPr lang="en-US" altLang="x-none" dirty="0" err="1"/>
              <a:t>khí</a:t>
            </a:r>
            <a:r>
              <a:rPr lang="en-US" altLang="x-none" dirty="0"/>
              <a:t>: </a:t>
            </a:r>
            <a:r>
              <a:rPr lang="en-US" altLang="x-none" dirty="0" err="1"/>
              <a:t>đạn</a:t>
            </a:r>
            <a:r>
              <a:rPr lang="en-US" altLang="x-none" dirty="0"/>
              <a:t> </a:t>
            </a:r>
            <a:r>
              <a:rPr lang="en-US" altLang="x-none" dirty="0" err="1"/>
              <a:t>bắn</a:t>
            </a:r>
            <a:r>
              <a:rPr lang="en-US" altLang="x-none" dirty="0"/>
              <a:t>, </a:t>
            </a:r>
            <a:r>
              <a:rPr lang="en-US" altLang="x-none" dirty="0" err="1"/>
              <a:t>mảnh</a:t>
            </a:r>
            <a:r>
              <a:rPr lang="en-US" altLang="x-none" dirty="0"/>
              <a:t> </a:t>
            </a:r>
            <a:r>
              <a:rPr lang="en-US" altLang="x-none" dirty="0" err="1"/>
              <a:t>mìn</a:t>
            </a:r>
            <a:r>
              <a:rPr lang="en-US" altLang="x-none" dirty="0"/>
              <a:t> </a:t>
            </a:r>
          </a:p>
          <a:p>
            <a:pPr eaLnBrk="1" hangingPunct="1">
              <a:lnSpc>
                <a:spcPct val="90000"/>
              </a:lnSpc>
              <a:spcBef>
                <a:spcPct val="20000"/>
              </a:spcBef>
              <a:buFont typeface="Arial" panose="020B0604020202020204" pitchFamily="34" charset="0"/>
              <a:buNone/>
              <a:defRPr/>
            </a:pPr>
            <a:endParaRPr lang="en-US" altLang="x-non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Title 1">
            <a:extLst>
              <a:ext uri="{FF2B5EF4-FFF2-40B4-BE49-F238E27FC236}">
                <a16:creationId xmlns:a16="http://schemas.microsoft.com/office/drawing/2014/main" id="{91CC5EC2-6F66-1346-AC0E-7858C3F3B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x-none" altLang="x-none">
              <a:ea typeface="ＭＳ Ｐゴシック" panose="020B0600070205080204" pitchFamily="34" charset="-128"/>
            </a:endParaRPr>
          </a:p>
        </p:txBody>
      </p:sp>
      <p:sp>
        <p:nvSpPr>
          <p:cNvPr id="62466" name="Content Placeholder 2">
            <a:extLst>
              <a:ext uri="{FF2B5EF4-FFF2-40B4-BE49-F238E27FC236}">
                <a16:creationId xmlns:a16="http://schemas.microsoft.com/office/drawing/2014/main" id="{DE073703-C90B-E840-A3B3-875742B8F5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x-none" altLang="x-none">
              <a:ea typeface="ＭＳ Ｐゴシック" panose="020B0600070205080204" pitchFamily="34" charset="-128"/>
            </a:endParaRPr>
          </a:p>
        </p:txBody>
      </p:sp>
      <p:pic>
        <p:nvPicPr>
          <p:cNvPr id="62467" name="Picture 3">
            <a:extLst>
              <a:ext uri="{FF2B5EF4-FFF2-40B4-BE49-F238E27FC236}">
                <a16:creationId xmlns:a16="http://schemas.microsoft.com/office/drawing/2014/main" id="{F3C3FEF0-286C-9042-8AF8-ED955D4C68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92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>
            <a:extLst>
              <a:ext uri="{FF2B5EF4-FFF2-40B4-BE49-F238E27FC236}">
                <a16:creationId xmlns:a16="http://schemas.microsoft.com/office/drawing/2014/main" id="{FDBB1D12-2B10-DD44-9369-B6BD0643CF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96888"/>
            <a:ext cx="8229600" cy="865187"/>
          </a:xfrm>
        </p:spPr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Giải phẫu học</a:t>
            </a:r>
          </a:p>
        </p:txBody>
      </p:sp>
      <p:sp>
        <p:nvSpPr>
          <p:cNvPr id="19458" name="Content Placeholder 2">
            <a:extLst>
              <a:ext uri="{FF2B5EF4-FFF2-40B4-BE49-F238E27FC236}">
                <a16:creationId xmlns:a16="http://schemas.microsoft.com/office/drawing/2014/main" id="{CD106772-9641-F246-B705-5360A1E5B4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247" y="1444400"/>
            <a:ext cx="8706969" cy="4654974"/>
          </a:xfrm>
        </p:spPr>
        <p:txBody>
          <a:bodyPr/>
          <a:lstStyle/>
          <a:p>
            <a:pPr marL="0" indent="0" eaLnBrk="1" hangingPunct="1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x-none" sz="2400" b="1" i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Bốn</a:t>
            </a:r>
            <a:r>
              <a:rPr lang="en-US" altLang="x-none" sz="2400" b="1" i="1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i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vùng</a:t>
            </a:r>
            <a:r>
              <a:rPr lang="en-US" altLang="x-none" sz="2400" b="1" i="1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i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liên</a:t>
            </a:r>
            <a:r>
              <a:rPr lang="en-US" altLang="x-none" sz="2400" b="1" i="1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i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quan</a:t>
            </a:r>
            <a:r>
              <a:rPr lang="en-US" altLang="x-none" sz="2400" b="1" i="1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 CT </a:t>
            </a:r>
            <a:r>
              <a:rPr lang="en-US" altLang="x-none" sz="2400" b="1" i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và</a:t>
            </a:r>
            <a:r>
              <a:rPr lang="en-US" altLang="x-none" sz="2400" b="1" i="1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 VT </a:t>
            </a:r>
            <a:r>
              <a:rPr lang="en-US" altLang="x-none" sz="2400" b="1" i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bụng</a:t>
            </a:r>
            <a:r>
              <a:rPr lang="en-US" altLang="x-none" sz="2400" b="1" i="1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:</a:t>
            </a:r>
          </a:p>
          <a:p>
            <a:pPr lvl="1" eaLnBrk="1" hangingPunct="1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Vùng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bụng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trước</a:t>
            </a:r>
            <a:r>
              <a:rPr lang="en-US" altLang="x-none" sz="2400" dirty="0">
                <a:ea typeface="ＭＳ Ｐゴシック" panose="020B0600070205080204" pitchFamily="34" charset="-128"/>
              </a:rPr>
              <a:t>: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đường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nách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trước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2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bên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bờ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sườn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nếp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bẹn</a:t>
            </a:r>
            <a:r>
              <a:rPr lang="en-US" altLang="x-none" sz="2400" dirty="0">
                <a:ea typeface="ＭＳ Ｐゴシック" panose="020B0600070205080204" pitchFamily="34" charset="-128"/>
              </a:rPr>
              <a:t>.</a:t>
            </a:r>
          </a:p>
          <a:p>
            <a:pPr lvl="1" eaLnBrk="1" hangingPunct="1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Vùng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ngực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bụng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: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trên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(LS 4 ở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trước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LS6 ở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bên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và</a:t>
            </a:r>
            <a:r>
              <a:rPr lang="en-US" altLang="x-none" sz="2400" dirty="0">
                <a:ea typeface="ＭＳ Ｐゴシック" panose="020B0600070205080204" pitchFamily="34" charset="-128"/>
              </a:rPr>
              <a:t> LS 8 ở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sau</a:t>
            </a:r>
            <a:r>
              <a:rPr lang="en-US" altLang="x-none" sz="2400" dirty="0">
                <a:ea typeface="ＭＳ Ｐゴシック" panose="020B0600070205080204" pitchFamily="34" charset="-128"/>
              </a:rPr>
              <a:t> hay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sử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dụng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đường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ngang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2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núm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vú</a:t>
            </a:r>
            <a:r>
              <a:rPr lang="en-US" altLang="x-none" sz="2400" dirty="0">
                <a:ea typeface="ＭＳ Ｐゴシック" panose="020B0600070205080204" pitchFamily="34" charset="-128"/>
              </a:rPr>
              <a:t>),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dưới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là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bờ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sườn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lvl="1" eaLnBrk="1" hangingPunct="1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Vùng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hông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: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bờ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sườn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đường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nách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trước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và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sau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màu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chậu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lvl="1" eaLnBrk="1" hangingPunct="1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Lưng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: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bờ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sườn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đường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nách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sau</a:t>
            </a:r>
            <a:r>
              <a:rPr lang="en-US" altLang="x-none" sz="2400" dirty="0">
                <a:ea typeface="ＭＳ Ｐゴシック" panose="020B0600070205080204" pitchFamily="34" charset="-128"/>
              </a:rPr>
              <a:t> 2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bên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màu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chậu</a:t>
            </a:r>
            <a:endParaRPr lang="en-US" altLang="x-none" sz="2400" dirty="0">
              <a:ea typeface="ＭＳ Ｐゴシック" panose="020B0600070205080204" pitchFamily="34" charset="-12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3" descr="areas-of-the-abdomen-2.jpg">
            <a:extLst>
              <a:ext uri="{FF2B5EF4-FFF2-40B4-BE49-F238E27FC236}">
                <a16:creationId xmlns:a16="http://schemas.microsoft.com/office/drawing/2014/main" id="{1B45BE41-2862-AE49-8AA0-8BE0F9BE71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27200"/>
            <a:ext cx="9144000" cy="340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FDBB1D12-2B10-DD44-9369-B6BD0643CF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96888"/>
            <a:ext cx="8229600" cy="865187"/>
          </a:xfrm>
        </p:spPr>
        <p:txBody>
          <a:bodyPr/>
          <a:lstStyle/>
          <a:p>
            <a:pPr eaLnBrk="1" hangingPunct="1"/>
            <a:r>
              <a:rPr lang="en-US" altLang="x-none" sz="36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Giải phẫu học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Title 1">
            <a:extLst>
              <a:ext uri="{FF2B5EF4-FFF2-40B4-BE49-F238E27FC236}">
                <a16:creationId xmlns:a16="http://schemas.microsoft.com/office/drawing/2014/main" id="{C5E1BEC5-807D-054D-83D9-2344B2613C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8750" y="274638"/>
            <a:ext cx="7248049" cy="1143000"/>
          </a:xfrm>
        </p:spPr>
        <p:txBody>
          <a:bodyPr/>
          <a:lstStyle/>
          <a:p>
            <a:pPr eaLnBrk="1" hangingPunct="1"/>
            <a:r>
              <a:rPr lang="en-US" altLang="x-none" sz="32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Cơ chế tổn thương tạng trong CTBK</a:t>
            </a:r>
          </a:p>
        </p:txBody>
      </p:sp>
      <p:sp>
        <p:nvSpPr>
          <p:cNvPr id="21506" name="Content Placeholder 2">
            <a:extLst>
              <a:ext uri="{FF2B5EF4-FFF2-40B4-BE49-F238E27FC236}">
                <a16:creationId xmlns:a16="http://schemas.microsoft.com/office/drawing/2014/main" id="{F2C7A93C-7FC9-6546-A542-98781955D3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947919"/>
            <a:ext cx="8229600" cy="4159840"/>
          </a:xfrm>
        </p:spPr>
        <p:txBody>
          <a:bodyPr/>
          <a:lstStyle/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is-IS" altLang="x-none" sz="2400" dirty="0">
                <a:ea typeface="ＭＳ Ｐゴシック" panose="020B0600070205080204" pitchFamily="34" charset="-128"/>
              </a:rPr>
              <a:t>Tăng áp lực đột ngột trong ổ bụng: do 1 lực hoặc bị ép giữa 2 lực </a:t>
            </a:r>
            <a:r>
              <a:rPr lang="is-IS" altLang="x-none" sz="2400" dirty="0">
                <a:latin typeface="Wingdings" pitchFamily="2" charset="2"/>
                <a:ea typeface="ＭＳ Ｐゴシック" panose="020B0600070205080204" pitchFamily="34" charset="-128"/>
                <a:sym typeface="Wingdings" pitchFamily="2" charset="2"/>
              </a:rPr>
              <a:t></a:t>
            </a:r>
            <a:r>
              <a:rPr lang="is-IS" altLang="x-none" sz="2400" dirty="0">
                <a:ea typeface="ＭＳ Ｐゴシック" panose="020B0600070205080204" pitchFamily="34" charset="-128"/>
              </a:rPr>
              <a:t> </a:t>
            </a:r>
            <a:r>
              <a:rPr lang="is-IS" altLang="x-none" sz="2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tạng bị đè nén gây nứt, vỡ.</a:t>
            </a: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is-IS" altLang="x-none" sz="24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is-IS" altLang="x-none" sz="2400" dirty="0">
                <a:ea typeface="ＭＳ Ｐゴシック" panose="020B0600070205080204" pitchFamily="34" charset="-128"/>
              </a:rPr>
              <a:t>Thay đổi quán tính: dừng lại đột ngột khi đang di chuyển ở tốc độ cao .</a:t>
            </a:r>
            <a:r>
              <a:rPr lang="is-IS" altLang="x-none" sz="2400" dirty="0">
                <a:latin typeface="Wingdings" pitchFamily="2" charset="2"/>
                <a:ea typeface="ＭＳ Ｐゴシック" panose="020B0600070205080204" pitchFamily="34" charset="-128"/>
                <a:sym typeface="Wingdings" pitchFamily="2" charset="2"/>
              </a:rPr>
              <a:t></a:t>
            </a:r>
            <a:r>
              <a:rPr lang="is-IS" altLang="x-none" sz="2400" dirty="0"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is-IS" altLang="x-none" sz="2400" dirty="0">
                <a:solidFill>
                  <a:srgbClr val="FF0000"/>
                </a:solidFill>
                <a:ea typeface="ＭＳ Ｐゴシック" panose="020B0600070205080204" pitchFamily="34" charset="-128"/>
                <a:sym typeface="Wingdings" pitchFamily="2" charset="2"/>
              </a:rPr>
              <a:t>tạng bị giật khỏi các dây chằng cố định</a:t>
            </a:r>
          </a:p>
          <a:p>
            <a:pPr lvl="1" eaLnBrk="1" hangingPunct="1">
              <a:lnSpc>
                <a:spcPct val="15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is-IS" altLang="x-none" sz="2000" i="1" dirty="0">
                <a:solidFill>
                  <a:srgbClr val="FF0000"/>
                </a:solidFill>
                <a:ea typeface="ＭＳ Ｐゴシック" panose="020B0600070205080204" pitchFamily="34" charset="-128"/>
                <a:sym typeface="Wingdings" pitchFamily="2" charset="2"/>
              </a:rPr>
              <a:t>Long: Trong tình huống thay đổi quán tính như trong TNGT, chẳng phải sẽ cũng có sự va chạm, chuyển từ động năng =&gt; áp lực. </a:t>
            </a:r>
            <a:endParaRPr lang="is-IS" altLang="x-none" sz="2000" i="1" dirty="0">
              <a:solidFill>
                <a:srgbClr val="FF0000"/>
              </a:solidFill>
              <a:ea typeface="ＭＳ Ｐゴシック" panose="020B0600070205080204" pitchFamily="34" charset="-12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Title 1">
            <a:extLst>
              <a:ext uri="{FF2B5EF4-FFF2-40B4-BE49-F238E27FC236}">
                <a16:creationId xmlns:a16="http://schemas.microsoft.com/office/drawing/2014/main" id="{3CEE95A1-F7DC-EB40-9CB8-A9B86A0603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8750" y="274638"/>
            <a:ext cx="7248049" cy="1143000"/>
          </a:xfrm>
        </p:spPr>
        <p:txBody>
          <a:bodyPr/>
          <a:lstStyle/>
          <a:p>
            <a:pPr eaLnBrk="1" hangingPunct="1"/>
            <a:r>
              <a:rPr lang="en-US" altLang="x-none" sz="32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Cơ chế tổn thương tạng trong VT bụng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41C90D-CE6B-7143-91C2-31DFF539D9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83163"/>
          </a:xfrm>
        </p:spPr>
        <p:txBody>
          <a:bodyPr>
            <a:normAutofit fontScale="92500"/>
          </a:bodyPr>
          <a:lstStyle/>
          <a:p>
            <a:pPr marL="457200" lvl="1" indent="-457200" eaLnBrk="1" hangingPunct="1">
              <a:lnSpc>
                <a:spcPct val="150000"/>
              </a:lnSpc>
              <a:buFont typeface="Wingdings" pitchFamily="2" charset="2"/>
              <a:buChar char="Ø"/>
              <a:defRPr/>
            </a:pPr>
            <a:r>
              <a:rPr lang="en-US" altLang="x-none" sz="2400" b="1" i="1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Do </a:t>
            </a:r>
            <a:r>
              <a:rPr lang="en-US" altLang="x-none" sz="2400" b="1" i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bạch</a:t>
            </a:r>
            <a:r>
              <a:rPr lang="en-US" altLang="x-none" sz="2400" b="1" i="1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i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khí</a:t>
            </a:r>
            <a:r>
              <a:rPr lang="en-US" altLang="x-none" sz="2400" b="1" i="1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: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Tổn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thương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trực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tiếp</a:t>
            </a:r>
            <a:r>
              <a:rPr lang="en-US" altLang="x-none" sz="2400" dirty="0">
                <a:ea typeface="ＭＳ Ｐゴシック" panose="020B0600070205080204" pitchFamily="34" charset="-128"/>
              </a:rPr>
              <a:t> do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vật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đâm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xuyên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gây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thủng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hoặc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đứt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tạng</a:t>
            </a:r>
            <a:endParaRPr lang="en-US" altLang="x-none" sz="2400" dirty="0">
              <a:ea typeface="ＭＳ Ｐゴシック" panose="020B0600070205080204" pitchFamily="34" charset="-128"/>
            </a:endParaRPr>
          </a:p>
          <a:p>
            <a:pPr marL="457200" lvl="1" indent="-457200" eaLnBrk="1" hangingPunct="1">
              <a:lnSpc>
                <a:spcPct val="150000"/>
              </a:lnSpc>
              <a:buFont typeface="Wingdings" pitchFamily="2" charset="2"/>
              <a:buChar char="Ø"/>
              <a:defRPr/>
            </a:pPr>
            <a:r>
              <a:rPr lang="en-US" altLang="x-none" sz="2400" b="1" i="1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Do </a:t>
            </a:r>
            <a:r>
              <a:rPr lang="en-US" altLang="x-none" sz="2400" b="1" i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hoả</a:t>
            </a:r>
            <a:r>
              <a:rPr lang="en-US" altLang="x-none" sz="2400" b="1" i="1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b="1" i="1" dirty="0" err="1">
                <a:solidFill>
                  <a:srgbClr val="0000FF"/>
                </a:solidFill>
                <a:ea typeface="ＭＳ Ｐゴシック" panose="020B0600070205080204" pitchFamily="34" charset="-128"/>
              </a:rPr>
              <a:t>khí</a:t>
            </a:r>
            <a:r>
              <a:rPr lang="en-US" altLang="x-none" sz="2400" b="1" i="1" dirty="0">
                <a:solidFill>
                  <a:srgbClr val="0000FF"/>
                </a:solidFill>
                <a:ea typeface="ＭＳ Ｐゴシック" panose="020B0600070205080204" pitchFamily="34" charset="-128"/>
              </a:rPr>
              <a:t>:</a:t>
            </a:r>
          </a:p>
          <a:p>
            <a:pPr lvl="1" eaLnBrk="1" hangingPunct="1">
              <a:lnSpc>
                <a:spcPct val="150000"/>
              </a:lnSpc>
              <a:buFont typeface="Arial"/>
              <a:buChar char="•"/>
              <a:defRPr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Vết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thương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xuyên</a:t>
            </a:r>
            <a:r>
              <a:rPr lang="en-US" altLang="x-none" sz="2400" dirty="0">
                <a:ea typeface="ＭＳ Ｐゴシック" panose="020B0600070205080204" pitchFamily="34" charset="-128"/>
              </a:rPr>
              <a:t>: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đạn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đạo</a:t>
            </a:r>
            <a:r>
              <a:rPr lang="en-US" altLang="x-none" sz="2400" dirty="0">
                <a:ea typeface="ＭＳ Ｐゴシック" panose="020B0600070205080204" pitchFamily="34" charset="-128"/>
              </a:rPr>
              <a:t> qua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ổ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bụng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với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1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lỗ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vào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và</a:t>
            </a:r>
            <a:r>
              <a:rPr lang="en-US" altLang="x-none" sz="2400" dirty="0">
                <a:ea typeface="ＭＳ Ｐゴシック" panose="020B0600070205080204" pitchFamily="34" charset="-128"/>
              </a:rPr>
              <a:t> 1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lỗ</a:t>
            </a:r>
            <a:r>
              <a:rPr lang="en-US" altLang="x-none" sz="2400" dirty="0">
                <a:ea typeface="ＭＳ Ｐゴシック" panose="020B0600070205080204" pitchFamily="34" charset="-128"/>
              </a:rPr>
              <a:t> ra</a:t>
            </a:r>
          </a:p>
          <a:p>
            <a:pPr lvl="1" eaLnBrk="1" hangingPunct="1">
              <a:lnSpc>
                <a:spcPct val="150000"/>
              </a:lnSpc>
              <a:buFont typeface="Arial"/>
              <a:buChar char="•"/>
              <a:defRPr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Vết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thương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chột</a:t>
            </a:r>
            <a:r>
              <a:rPr lang="en-US" altLang="x-none" sz="2400" dirty="0">
                <a:ea typeface="ＭＳ Ｐゴシック" panose="020B0600070205080204" pitchFamily="34" charset="-128"/>
              </a:rPr>
              <a:t>: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chỉ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có</a:t>
            </a:r>
            <a:r>
              <a:rPr lang="en-US" altLang="x-none" sz="2400" dirty="0">
                <a:ea typeface="ＭＳ Ｐゴシック" panose="020B0600070205080204" pitchFamily="34" charset="-128"/>
              </a:rPr>
              <a:t> 1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lỗ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vào</a:t>
            </a:r>
            <a:r>
              <a:rPr lang="en-US" altLang="x-none" sz="2400" dirty="0"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đạn</a:t>
            </a:r>
            <a:r>
              <a:rPr lang="en-US" altLang="x-none" sz="2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, </a:t>
            </a:r>
            <a:r>
              <a:rPr lang="en-US" altLang="x-none" sz="2400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mãnh</a:t>
            </a:r>
            <a:r>
              <a:rPr lang="en-US" altLang="x-none" sz="2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mìn</a:t>
            </a:r>
            <a:r>
              <a:rPr lang="en-US" altLang="x-none" sz="2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còn</a:t>
            </a:r>
            <a:r>
              <a:rPr lang="en-US" altLang="x-none" sz="2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nằm</a:t>
            </a:r>
            <a:r>
              <a:rPr lang="en-US" altLang="x-none" sz="2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trong</a:t>
            </a:r>
            <a:r>
              <a:rPr lang="en-US" altLang="x-none" sz="2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thành</a:t>
            </a:r>
            <a:r>
              <a:rPr lang="en-US" altLang="x-none" sz="2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bụng</a:t>
            </a:r>
            <a:r>
              <a:rPr lang="en-US" altLang="x-none" sz="2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hoặc</a:t>
            </a:r>
            <a:r>
              <a:rPr lang="en-US" altLang="x-none" sz="2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ổ</a:t>
            </a:r>
            <a:r>
              <a:rPr lang="en-US" altLang="x-none" sz="2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bụng</a:t>
            </a:r>
            <a:endParaRPr lang="en-US" altLang="x-none" sz="2400" dirty="0">
              <a:solidFill>
                <a:srgbClr val="FF0000"/>
              </a:solidFill>
              <a:ea typeface="ＭＳ Ｐゴシック" panose="020B0600070205080204" pitchFamily="34" charset="-128"/>
            </a:endParaRPr>
          </a:p>
          <a:p>
            <a:pPr lvl="1" eaLnBrk="1" hangingPunct="1">
              <a:lnSpc>
                <a:spcPct val="150000"/>
              </a:lnSpc>
              <a:buFont typeface="Arial"/>
              <a:buChar char="•"/>
              <a:defRPr/>
            </a:pPr>
            <a:r>
              <a:rPr lang="en-US" altLang="x-none" sz="2400" dirty="0" err="1">
                <a:ea typeface="ＭＳ Ｐゴシック" panose="020B0600070205080204" pitchFamily="34" charset="-128"/>
              </a:rPr>
              <a:t>Vết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thương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tiếp</a:t>
            </a:r>
            <a:r>
              <a:rPr lang="en-US" altLang="x-none" sz="2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solidFill>
                  <a:srgbClr val="FF0000"/>
                </a:solidFill>
                <a:ea typeface="ＭＳ Ｐゴシック" panose="020B0600070205080204" pitchFamily="34" charset="-128"/>
              </a:rPr>
              <a:t>tuyến</a:t>
            </a:r>
            <a:r>
              <a:rPr lang="en-US" altLang="x-none" sz="2400" dirty="0">
                <a:ea typeface="ＭＳ Ｐゴシック" panose="020B0600070205080204" pitchFamily="34" charset="-128"/>
              </a:rPr>
              <a:t>: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đạn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đi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trợt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tiếp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tuyến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gây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tổn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thương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thành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bụng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mà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phúc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mạc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thành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còn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nguyên</a:t>
            </a:r>
            <a:r>
              <a:rPr lang="en-US" altLang="x-none" sz="2400" dirty="0">
                <a:ea typeface="ＭＳ Ｐゴシック" panose="020B0600070205080204" pitchFamily="34" charset="-128"/>
              </a:rPr>
              <a:t>.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Tạng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trong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ổ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bụng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vẫn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có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thể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bị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tổn</a:t>
            </a:r>
            <a:r>
              <a:rPr lang="en-US" altLang="x-none" sz="2400" dirty="0">
                <a:ea typeface="ＭＳ Ｐゴシック" panose="020B0600070205080204" pitchFamily="34" charset="-128"/>
              </a:rPr>
              <a:t> </a:t>
            </a:r>
            <a:r>
              <a:rPr lang="en-US" altLang="x-none" sz="2400" dirty="0" err="1">
                <a:ea typeface="ＭＳ Ｐゴシック" panose="020B0600070205080204" pitchFamily="34" charset="-128"/>
              </a:rPr>
              <a:t>thương</a:t>
            </a:r>
            <a:r>
              <a:rPr lang="en-US" altLang="x-none" sz="2400" dirty="0">
                <a:ea typeface="ＭＳ Ｐゴシック" panose="020B0600070205080204" pitchFamily="34" charset="-128"/>
              </a:rPr>
              <a:t>.</a:t>
            </a:r>
          </a:p>
          <a:p>
            <a:pPr lvl="1" eaLnBrk="1" hangingPunct="1">
              <a:buFont typeface="Arial" panose="020B0604020202020204" pitchFamily="34" charset="0"/>
              <a:buNone/>
              <a:defRPr/>
            </a:pPr>
            <a:endParaRPr lang="en-US" altLang="x-none" dirty="0">
              <a:ea typeface="ＭＳ Ｐゴシック" panose="020B0600070205080204" pitchFamily="34" charset="-12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9860D3-E166-4843-AEB8-02D4170DB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47" y="223134"/>
            <a:ext cx="1194504" cy="119450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{DBAF1B64-0263-134C-B036-A4791E5A658D}tf16401378</Template>
  <TotalTime>18247</TotalTime>
  <Words>2522</Words>
  <Application>Microsoft Office PowerPoint</Application>
  <PresentationFormat>On-screen Show (4:3)</PresentationFormat>
  <Paragraphs>348</Paragraphs>
  <Slides>50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5" baseType="lpstr">
      <vt:lpstr>Arial</vt:lpstr>
      <vt:lpstr>Calibri</vt:lpstr>
      <vt:lpstr>Times New Roman</vt:lpstr>
      <vt:lpstr>Wingdings</vt:lpstr>
      <vt:lpstr>Office Theme</vt:lpstr>
      <vt:lpstr>CHẤN THƯƠNG VÀ VẾT THƯƠNG BỤNG</vt:lpstr>
      <vt:lpstr>Mục tiêu bài học</vt:lpstr>
      <vt:lpstr>Đại cương</vt:lpstr>
      <vt:lpstr>Định nghĩa</vt:lpstr>
      <vt:lpstr>Nguyên nhân</vt:lpstr>
      <vt:lpstr>Giải phẫu học</vt:lpstr>
      <vt:lpstr>Giải phẫu học</vt:lpstr>
      <vt:lpstr>Cơ chế tổn thương tạng trong CTBK</vt:lpstr>
      <vt:lpstr>Cơ chế tổn thương tạng trong VT bụng</vt:lpstr>
      <vt:lpstr>Đặc điểm tổn thương tạng</vt:lpstr>
      <vt:lpstr>Thăm khám và đánh giá ban đầu</vt:lpstr>
      <vt:lpstr>Hỏi bệnh sử</vt:lpstr>
      <vt:lpstr>Đánh giá tình trạng toàn thân</vt:lpstr>
      <vt:lpstr>Dấu hiệu sốc chấn thương</vt:lpstr>
      <vt:lpstr>Khám bụng</vt:lpstr>
      <vt:lpstr>Các lưu ý khác</vt:lpstr>
      <vt:lpstr>Cận lâm sàng</vt:lpstr>
      <vt:lpstr>FAST</vt:lpstr>
      <vt:lpstr>Siêu âm khảo sát trong chấn thương</vt:lpstr>
      <vt:lpstr>FAST</vt:lpstr>
      <vt:lpstr>X quang</vt:lpstr>
      <vt:lpstr>CT bụng</vt:lpstr>
      <vt:lpstr>CT bụng</vt:lpstr>
      <vt:lpstr>Chấn thương tá tràng</vt:lpstr>
      <vt:lpstr>Vỡ lách</vt:lpstr>
      <vt:lpstr>Chấn thương gan</vt:lpstr>
      <vt:lpstr>Chấn thương gan</vt:lpstr>
      <vt:lpstr>Chấn thương tuỵ</vt:lpstr>
      <vt:lpstr>Chấn thương tuỵ</vt:lpstr>
      <vt:lpstr>Chọc dò ổ bụng</vt:lpstr>
      <vt:lpstr>Chọc rửa ổ bụng</vt:lpstr>
      <vt:lpstr>Chọc rửa ổ bụng</vt:lpstr>
      <vt:lpstr>Chọc rửa ổ bụng</vt:lpstr>
      <vt:lpstr>Chọc rửa ổ bụng</vt:lpstr>
      <vt:lpstr>Điều trị Chấn thương bụng kín</vt:lpstr>
      <vt:lpstr>Điều trị chấn thương bụng kín</vt:lpstr>
      <vt:lpstr>MỔ KHẨN</vt:lpstr>
      <vt:lpstr>PowerPoint Presentation</vt:lpstr>
      <vt:lpstr>Xử trí tổn thương kết hợp</vt:lpstr>
      <vt:lpstr>Xử trí tổn thương tạng rỗng</vt:lpstr>
      <vt:lpstr>Xử trí tổn thương tạng đặc</vt:lpstr>
      <vt:lpstr>VẾT THƯƠNG BỤNG</vt:lpstr>
      <vt:lpstr>VẾT THƯƠNG BỤNG</vt:lpstr>
      <vt:lpstr>PowerPoint Presentation</vt:lpstr>
      <vt:lpstr>THÁM SÁT Ổ BỤNG</vt:lpstr>
      <vt:lpstr>Vỡ lách</vt:lpstr>
      <vt:lpstr>Vỡ gan</vt:lpstr>
      <vt:lpstr>Chấn thương đứt ngang thân tuỵ</vt:lpstr>
      <vt:lpstr>Vỡ ruột non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Chấn thương và vết thương bụng</dc:title>
  <dc:creator>Nguyen Quoc Vinh</dc:creator>
  <cp:lastModifiedBy>Vo Chau Hoang Long</cp:lastModifiedBy>
  <cp:revision>91</cp:revision>
  <dcterms:created xsi:type="dcterms:W3CDTF">2020-07-08T14:38:21Z</dcterms:created>
  <dcterms:modified xsi:type="dcterms:W3CDTF">2021-06-18T16:23:58Z</dcterms:modified>
</cp:coreProperties>
</file>

<file path=docProps/thumbnail.jpeg>
</file>